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3" r:id="rId3"/>
    <p:sldId id="259" r:id="rId4"/>
    <p:sldId id="295" r:id="rId5"/>
    <p:sldId id="296" r:id="rId6"/>
    <p:sldId id="297" r:id="rId7"/>
    <p:sldId id="260" r:id="rId8"/>
    <p:sldId id="270" r:id="rId9"/>
    <p:sldId id="271" r:id="rId10"/>
    <p:sldId id="267" r:id="rId11"/>
    <p:sldId id="258" r:id="rId12"/>
    <p:sldId id="315" r:id="rId13"/>
    <p:sldId id="316" r:id="rId14"/>
    <p:sldId id="299" r:id="rId15"/>
    <p:sldId id="261" r:id="rId16"/>
    <p:sldId id="301" r:id="rId17"/>
    <p:sldId id="303" r:id="rId18"/>
    <p:sldId id="302" r:id="rId19"/>
    <p:sldId id="263" r:id="rId20"/>
    <p:sldId id="262" r:id="rId21"/>
    <p:sldId id="305" r:id="rId22"/>
    <p:sldId id="306" r:id="rId23"/>
    <p:sldId id="307" r:id="rId24"/>
    <p:sldId id="314" r:id="rId25"/>
    <p:sldId id="304" r:id="rId26"/>
    <p:sldId id="309" r:id="rId27"/>
    <p:sldId id="308" r:id="rId28"/>
    <p:sldId id="310" r:id="rId29"/>
    <p:sldId id="266" r:id="rId30"/>
    <p:sldId id="311" r:id="rId31"/>
    <p:sldId id="312" r:id="rId32"/>
    <p:sldId id="294" r:id="rId33"/>
    <p:sldId id="313" r:id="rId34"/>
    <p:sldId id="269" r:id="rId35"/>
    <p:sldId id="265" r:id="rId36"/>
    <p:sldId id="26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5BAC"/>
    <a:srgbClr val="092A9C"/>
    <a:srgbClr val="6B4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3"/>
    <p:restoredTop sz="75442"/>
  </p:normalViewPr>
  <p:slideViewPr>
    <p:cSldViewPr snapToGrid="0">
      <p:cViewPr varScale="1">
        <p:scale>
          <a:sx n="95" d="100"/>
          <a:sy n="95" d="100"/>
        </p:scale>
        <p:origin x="1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CE8FA-C81B-D841-A701-EADBBA7D1D42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E61BB-9203-9549-90B4-8AF83B62F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4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Last lecture of the Hardware/Software mini-series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38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What do we see?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Little-endian nature of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names for functions, only addresses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Stack seems to grow downwards, while others grow upwards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local variables go in the stack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Why should local variables go on the stack?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“new” seems to allocate on the heap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many such "areas" exist in the memory?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91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Anything outside of this range leads to a </a:t>
            </a:r>
            <a:r>
              <a:rPr lang="en-US" dirty="0" err="1"/>
              <a:t>segfault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numbers would look different for you for each run – ASLR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</a:t>
            </a:r>
            <a:r>
              <a:rPr lang="en-US" dirty="0" err="1"/>
              <a:t>rwx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code/const/data/stack/heap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79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Pass by value, pass by ref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Lifecycle of the local variable is tied to the </a:t>
            </a:r>
            <a:r>
              <a:rPr lang="en-US"/>
              <a:t>stack frame.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How are return values being passed?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Assignment: figure out how non-basic types are returned.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Do you see now why infinite recursion leads to stack overflow?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How is size of the stack determined?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What would happen if variables in stack are too far apart, e.g. in Python.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5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7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Assignment: figure out the $default mechanism in Kotlin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45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46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30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Things get flattened 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Everything is addressed via an 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99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22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would also be a function defined for the constructor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Encapsulation is a concept at a compiler level, not at runtime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1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4B3A2-587F-9E42-B2B7-3AD73A7249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22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Compare value of “this”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“this” is just a parameter to a flat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6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this_ptr</a:t>
            </a:r>
            <a:r>
              <a:rPr lang="en-US" dirty="0"/>
              <a:t> is the address of where the “data” corresponding to the class is stored.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4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Technically, overriding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15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What are the things you notice?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01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When are the green objects created?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23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What things do you notice?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Changes from early binding: 1) Size of object, 2) address of label </a:t>
            </a:r>
            <a:r>
              <a:rPr lang="en-US" dirty="0" err="1"/>
              <a:t>func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73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each child class of a virtual parent, there’ll be a </a:t>
            </a:r>
            <a:r>
              <a:rPr lang="en-US" dirty="0" err="1"/>
              <a:t>vtable</a:t>
            </a:r>
            <a:r>
              <a:rPr lang="en-US" dirty="0"/>
              <a:t> created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any instance is created, it’s corresponding </a:t>
            </a:r>
            <a:r>
              <a:rPr lang="en-US" dirty="0" err="1"/>
              <a:t>vptr</a:t>
            </a:r>
            <a:r>
              <a:rPr lang="en-US" dirty="0"/>
              <a:t> is populated based on constructor </a:t>
            </a:r>
            <a:r>
              <a:rPr lang="en-US" dirty="0" err="1"/>
              <a:t>fn</a:t>
            </a:r>
            <a:r>
              <a:rPr lang="en-US" dirty="0"/>
              <a:t> used.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Cost: trampoline penalty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39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What things stand out?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6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how does invoke differs from return?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exref</a:t>
            </a:r>
            <a:r>
              <a:rPr lang="en-US" dirty="0"/>
              <a:t> points to RTTI of exception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67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Simplifying a bunch of things here, and a few things would be different from system to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Q: Cost of trampoline?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GLIBC IFUNC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7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Slide on JVM from Lecture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JVM gives us only controlled access to memory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OOP is implemented at a JVM level, not just at compiler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Abstraction prevents understanding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6C86-F2D3-9442-9104-8C13BA797C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72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Leaving out a lot of pieces –interrupts, VMM, scheduler, PCIe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19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Others – </a:t>
            </a:r>
            <a:r>
              <a:rPr lang="en-US" dirty="0" err="1"/>
              <a:t>vmm</a:t>
            </a:r>
            <a:r>
              <a:rPr lang="en-US" dirty="0"/>
              <a:t>, </a:t>
            </a:r>
            <a:r>
              <a:rPr lang="en-US" dirty="0" err="1"/>
              <a:t>syscall</a:t>
            </a:r>
            <a:r>
              <a:rPr lang="en-US" dirty="0"/>
              <a:t>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79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18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to not get too stuck with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46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Harvard vs Modified Harvard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Harvard architecture not as esoteric, see: https://</a:t>
            </a:r>
            <a:r>
              <a:rPr lang="en-US" dirty="0" err="1"/>
              <a:t>www.nongnu.org</a:t>
            </a:r>
            <a:r>
              <a:rPr lang="en-US" dirty="0"/>
              <a:t>/</a:t>
            </a:r>
            <a:r>
              <a:rPr lang="en-US" dirty="0" err="1"/>
              <a:t>avr-libc</a:t>
            </a:r>
            <a:r>
              <a:rPr lang="en-US" dirty="0"/>
              <a:t>/user-manual/</a:t>
            </a:r>
            <a:r>
              <a:rPr lang="en-US" dirty="0" err="1"/>
              <a:t>pgmspace.html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Assignment: Is JVM a Harvard Architecture?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5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determinable at compile time vs runtime?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know the number &amp; type of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for/while – implementable with control &amp; arithmetic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Naïve approach: machine code, and for every invocation we “patch” variable values in place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Issues?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all the variables whose sizes are known, should we place them together?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E61BB-9203-9549-90B4-8AF83B62F9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6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F16F-8678-9281-8CB7-446237033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74B9B-8E1D-5187-BD25-6D9632736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35EB4-3C71-DC43-1B6A-2D7FE587A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E13E-79FA-64E5-0E02-B4F25706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3D944-54E0-133E-87D8-086A9E05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3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634C-C42B-3768-0336-631F2BEAC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B8E83-D893-5E89-F3D8-A69D485FD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0FB83-E195-D5AE-8E6C-41798AAB6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7AE83-3315-DDE9-5ED9-B906FFCF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457C2-9E86-32D8-FC85-14164DD4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9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594C7-5A40-1CB2-5E01-6F27992D7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8298B0-F7F7-318C-0BDB-B3CF5C9FE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650EB-CE31-174C-0CC7-1289613F2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B99BA-5219-307E-2467-210EBA9E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A4FEA-A53F-325A-B5C5-3AE434CB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0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9FE7-F00C-921F-F657-69926EF2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6786-C0F0-F644-6A61-54AA7239D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3D089-195D-0C04-8B10-BF2550E7C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F02D4-B879-B201-8B0A-950F74761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B04F-02B4-B667-210E-FB37DE7B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9A64-3551-3D14-FFBE-C38FE436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0F8CC-11B2-4174-4701-1B2FB3AAA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202B5-E0E9-7A60-0D83-F5229218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A1800-4676-347D-4E3E-721BC23A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880A7-7D4A-EBE4-DB2C-07091E1B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6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5A25-9A80-F9FF-8404-9DE4551E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0A34-0CED-C6D0-C14E-F3FFDE7BB9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29A32-1677-EF41-27C5-412889768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86BD9-128A-6CCE-D5A7-4E5127354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35C66-533B-01DE-63D1-2C9E9D6C6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DFA5C-0DDA-E4E5-19BD-B5559E19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9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A4CA-F7E0-39EE-E1AE-F66D3C59C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145D0-3651-2395-655F-65EFC942D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B18AB-9A11-D808-B19C-B97EC10BF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C8E2E-7B8B-69FC-D42D-A1E4A5DD2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454E2-E6EE-6480-2132-E102BEC77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8855C3-121D-DEE3-2E0D-EE52D3FFB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BCC4B-4499-327E-7DA5-DCE80E5D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65CAD-9161-A9F4-2C6B-855374CFD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6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F0EE1-E27C-53AA-BBC4-B76F418C5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A7196-DB3A-A7D4-AD25-7F3DE901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1D6AB-E761-9BDD-7B85-2B9A6FE7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62994-205E-B334-BC78-C66DC06D0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4F8E4-123A-AB25-1995-DD74837D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79FE91-5440-F860-1C83-1BC18A67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50C6B-5BFA-3B4D-0498-845463EB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06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DFF-8378-8EC8-99C1-73405F68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D6245-F8B0-BBFC-3C5C-2881672AA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4FD96-2BD6-DC7D-1C19-1338F9660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DA59A-3FD2-013A-B471-2774D55D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544B0-0351-E716-1235-2F290FE8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CA6FF-C8C2-B759-F43B-4691130C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5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1AD7-6EFE-D1FD-B731-2EA80D3F6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1011A8-5E21-2BED-459D-796DB2D94B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E6D79-9891-C194-DA8C-E1EE2CC38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4DA30-40C7-52D2-0337-6B1ACDEA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25535-ED2D-7D06-D568-BE346A04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B615C-39A4-03CA-01C0-8D37AF77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6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754C38-0FAB-D5EE-A51E-091E95D8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FAD9A-47D6-671B-0691-9B0E083B6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E8256-A923-5621-ED03-F24FBC980F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9C698A-186C-BC47-AD30-99B58C7522A4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FF932-8320-A5D9-9424-40392D310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598E-7AA5-5620-0D29-D1FE63B6D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A319A-F3B8-E047-8926-AC6A74908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9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0903-A76E-CA9F-26E3-88354F6342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/>
              <a:t>Programming Constructs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E6886-E2A1-BEC5-0CA1-D053635AB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79675"/>
            <a:ext cx="9144000" cy="1655762"/>
          </a:xfrm>
        </p:spPr>
        <p:txBody>
          <a:bodyPr/>
          <a:lstStyle/>
          <a:p>
            <a:r>
              <a:rPr lang="en-US" dirty="0"/>
              <a:t>An implementation view</a:t>
            </a:r>
          </a:p>
          <a:p>
            <a:r>
              <a:rPr lang="en-US" dirty="0" err="1"/>
              <a:t>Amod</a:t>
            </a:r>
            <a:r>
              <a:rPr lang="en-US" dirty="0"/>
              <a:t> Malviya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F5CC7A7-BD12-1DF7-734A-094032FB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70" y="3697941"/>
            <a:ext cx="1737659" cy="174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82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Functions &amp; Variables</a:t>
            </a:r>
          </a:p>
        </p:txBody>
      </p:sp>
    </p:spTree>
    <p:extLst>
      <p:ext uri="{BB962C8B-B14F-4D97-AF65-F5344CB8AC3E}">
        <p14:creationId xmlns:p14="http://schemas.microsoft.com/office/powerpoint/2010/main" val="1041067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7DDD2-FB02-D5E8-E0C6-1AE31ABD958E}"/>
              </a:ext>
            </a:extLst>
          </p:cNvPr>
          <p:cNvSpPr txBox="1"/>
          <p:nvPr/>
        </p:nvSpPr>
        <p:spPr>
          <a:xfrm>
            <a:off x="1103406" y="1116106"/>
            <a:ext cx="1618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File: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memlens.cpp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BE0A10-CE89-11DE-DB59-9E698B7D2827}"/>
              </a:ext>
            </a:extLst>
          </p:cNvPr>
          <p:cNvSpPr txBox="1"/>
          <p:nvPr/>
        </p:nvSpPr>
        <p:spPr>
          <a:xfrm>
            <a:off x="1795783" y="4609614"/>
            <a:ext cx="306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→ Machine code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E1B233-08D5-FD61-E1C3-AB047728AB9A}"/>
              </a:ext>
            </a:extLst>
          </p:cNvPr>
          <p:cNvSpPr txBox="1"/>
          <p:nvPr/>
        </p:nvSpPr>
        <p:spPr>
          <a:xfrm>
            <a:off x="1795783" y="5207503"/>
            <a:ext cx="220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each variable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6F4677-008B-3142-96E9-06B14B1D3E24}"/>
              </a:ext>
            </a:extLst>
          </p:cNvPr>
          <p:cNvSpPr txBox="1"/>
          <p:nvPr/>
        </p:nvSpPr>
        <p:spPr>
          <a:xfrm>
            <a:off x="1795782" y="549499"/>
            <a:ext cx="8803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Conceptually – what does the machine code equivalent look like?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04B21A-9D82-AC37-8215-48422F3B1C19}"/>
              </a:ext>
            </a:extLst>
          </p:cNvPr>
          <p:cNvSpPr txBox="1"/>
          <p:nvPr/>
        </p:nvSpPr>
        <p:spPr>
          <a:xfrm>
            <a:off x="1795782" y="5805392"/>
            <a:ext cx="262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Address of each variable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DDDA72-6CDE-C2DA-68BB-69F1341A3E7E}"/>
              </a:ext>
            </a:extLst>
          </p:cNvPr>
          <p:cNvSpPr/>
          <p:nvPr/>
        </p:nvSpPr>
        <p:spPr>
          <a:xfrm>
            <a:off x="8186383" y="1250576"/>
            <a:ext cx="2097742" cy="47394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67095C-6CA3-AA7A-4AF9-C8BB8907B1F4}"/>
              </a:ext>
            </a:extLst>
          </p:cNvPr>
          <p:cNvSpPr/>
          <p:nvPr/>
        </p:nvSpPr>
        <p:spPr>
          <a:xfrm>
            <a:off x="8186383" y="4194115"/>
            <a:ext cx="2097742" cy="83099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CC3862-C882-6F2D-7EC1-161471E86DAD}"/>
              </a:ext>
            </a:extLst>
          </p:cNvPr>
          <p:cNvSpPr txBox="1"/>
          <p:nvPr/>
        </p:nvSpPr>
        <p:spPr>
          <a:xfrm>
            <a:off x="6603726" y="4020953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prime_factors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131D5C2-DDF4-C4C8-8010-51B61AE73BAA}"/>
              </a:ext>
            </a:extLst>
          </p:cNvPr>
          <p:cNvSpPr/>
          <p:nvPr/>
        </p:nvSpPr>
        <p:spPr>
          <a:xfrm>
            <a:off x="8186383" y="3007005"/>
            <a:ext cx="2097742" cy="529235"/>
          </a:xfrm>
          <a:prstGeom prst="rect">
            <a:avLst/>
          </a:prstGeom>
          <a:solidFill>
            <a:srgbClr val="092A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304BA40-94F8-FDC2-75AC-E39E8C0AF2B3}"/>
              </a:ext>
            </a:extLst>
          </p:cNvPr>
          <p:cNvSpPr/>
          <p:nvPr/>
        </p:nvSpPr>
        <p:spPr>
          <a:xfrm>
            <a:off x="8311335" y="4347070"/>
            <a:ext cx="227380" cy="1846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9D0BF1F-751E-D717-58C5-35858456A3FD}"/>
              </a:ext>
            </a:extLst>
          </p:cNvPr>
          <p:cNvSpPr/>
          <p:nvPr/>
        </p:nvSpPr>
        <p:spPr>
          <a:xfrm>
            <a:off x="9297730" y="4260914"/>
            <a:ext cx="227380" cy="1846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8062FE-1DCF-7807-81EA-436AEE01DA1B}"/>
              </a:ext>
            </a:extLst>
          </p:cNvPr>
          <p:cNvSpPr/>
          <p:nvPr/>
        </p:nvSpPr>
        <p:spPr>
          <a:xfrm>
            <a:off x="8820550" y="4609613"/>
            <a:ext cx="227380" cy="18466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F18099F-29B6-E6D7-A9E4-5C993EA2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06" y="1505014"/>
            <a:ext cx="38989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4.375E-6 -0.1763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-0.00013 -0.1993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997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-0.1722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 animBg="1"/>
      <p:bldP spid="45" grpId="0" animBg="1"/>
      <p:bldP spid="46" grpId="0"/>
      <p:bldP spid="50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FB7DDD2-FB02-D5E8-E0C6-1AE31ABD958E}"/>
              </a:ext>
            </a:extLst>
          </p:cNvPr>
          <p:cNvSpPr txBox="1"/>
          <p:nvPr/>
        </p:nvSpPr>
        <p:spPr>
          <a:xfrm>
            <a:off x="578971" y="284192"/>
            <a:ext cx="1618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File: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memlens.cpp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DDDA72-6CDE-C2DA-68BB-69F1341A3E7E}"/>
              </a:ext>
            </a:extLst>
          </p:cNvPr>
          <p:cNvSpPr/>
          <p:nvPr/>
        </p:nvSpPr>
        <p:spPr>
          <a:xfrm>
            <a:off x="9084981" y="659951"/>
            <a:ext cx="2097742" cy="57147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67095C-6CA3-AA7A-4AF9-C8BB8907B1F4}"/>
              </a:ext>
            </a:extLst>
          </p:cNvPr>
          <p:cNvSpPr/>
          <p:nvPr/>
        </p:nvSpPr>
        <p:spPr>
          <a:xfrm>
            <a:off x="9084981" y="4244635"/>
            <a:ext cx="2097742" cy="155104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Code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131D5C2-DDF4-C4C8-8010-51B61AE73BAA}"/>
              </a:ext>
            </a:extLst>
          </p:cNvPr>
          <p:cNvSpPr/>
          <p:nvPr/>
        </p:nvSpPr>
        <p:spPr>
          <a:xfrm>
            <a:off x="9084981" y="1521815"/>
            <a:ext cx="2097742" cy="529235"/>
          </a:xfrm>
          <a:prstGeom prst="rect">
            <a:avLst/>
          </a:prstGeom>
          <a:solidFill>
            <a:srgbClr val="092A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Stack</a:t>
            </a:r>
          </a:p>
        </p:txBody>
      </p:sp>
      <p:pic>
        <p:nvPicPr>
          <p:cNvPr id="52" name="Picture 5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F18099F-29B6-E6D7-A9E4-5C993EA2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71" y="673100"/>
            <a:ext cx="3898900" cy="2755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7DB253-C37C-3F4B-F2F2-4D5939E97963}"/>
              </a:ext>
            </a:extLst>
          </p:cNvPr>
          <p:cNvSpPr/>
          <p:nvPr/>
        </p:nvSpPr>
        <p:spPr>
          <a:xfrm>
            <a:off x="9084981" y="2613365"/>
            <a:ext cx="2097742" cy="529235"/>
          </a:xfrm>
          <a:prstGeom prst="rect">
            <a:avLst/>
          </a:prstGeom>
          <a:solidFill>
            <a:srgbClr val="B35B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Heap</a:t>
            </a:r>
          </a:p>
        </p:txBody>
      </p:sp>
      <p:pic>
        <p:nvPicPr>
          <p:cNvPr id="6" name="Picture 5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BB5E0C94-4043-C147-D4EF-B5D8E76CD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71" y="3517302"/>
            <a:ext cx="7772400" cy="31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0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7F6820-5569-AAE9-3BFE-4E5C8C645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11" y="385735"/>
            <a:ext cx="7772400" cy="58982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2AB543-0543-BBE6-DB87-2078CDF84E31}"/>
              </a:ext>
            </a:extLst>
          </p:cNvPr>
          <p:cNvSpPr/>
          <p:nvPr/>
        </p:nvSpPr>
        <p:spPr>
          <a:xfrm>
            <a:off x="8337176" y="410134"/>
            <a:ext cx="2097742" cy="58494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9C8C52-2DD7-E5D3-8BA2-BE2AE06CFD87}"/>
              </a:ext>
            </a:extLst>
          </p:cNvPr>
          <p:cNvSpPr/>
          <p:nvPr/>
        </p:nvSpPr>
        <p:spPr>
          <a:xfrm>
            <a:off x="8337176" y="4299038"/>
            <a:ext cx="2097742" cy="5916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8BF5F-7F8A-805C-9229-F72CAD1B9919}"/>
              </a:ext>
            </a:extLst>
          </p:cNvPr>
          <p:cNvSpPr txBox="1"/>
          <p:nvPr/>
        </p:nvSpPr>
        <p:spPr>
          <a:xfrm>
            <a:off x="8933838" y="628400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D596B-DC42-7AF7-659E-C3FB07A6C06B}"/>
              </a:ext>
            </a:extLst>
          </p:cNvPr>
          <p:cNvSpPr txBox="1"/>
          <p:nvPr/>
        </p:nvSpPr>
        <p:spPr>
          <a:xfrm>
            <a:off x="8466564" y="4080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 ff ff ff ff ff ff ff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15216-3EF8-BDD4-EE3B-911A53501CDE}"/>
              </a:ext>
            </a:extLst>
          </p:cNvPr>
          <p:cNvSpPr/>
          <p:nvPr/>
        </p:nvSpPr>
        <p:spPr>
          <a:xfrm>
            <a:off x="8337176" y="5110344"/>
            <a:ext cx="2097742" cy="17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DDF4C0-41F0-E67D-C235-BB23B9B6B41C}"/>
              </a:ext>
            </a:extLst>
          </p:cNvPr>
          <p:cNvSpPr/>
          <p:nvPr/>
        </p:nvSpPr>
        <p:spPr>
          <a:xfrm>
            <a:off x="8337176" y="5415144"/>
            <a:ext cx="2097742" cy="17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64BB3F-CA2C-27AE-BD7C-BE0EBC983714}"/>
              </a:ext>
            </a:extLst>
          </p:cNvPr>
          <p:cNvSpPr/>
          <p:nvPr/>
        </p:nvSpPr>
        <p:spPr>
          <a:xfrm>
            <a:off x="8337176" y="5719944"/>
            <a:ext cx="2097742" cy="17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BD8FEA-3544-3290-77D6-3BF86A50E4B1}"/>
              </a:ext>
            </a:extLst>
          </p:cNvPr>
          <p:cNvSpPr/>
          <p:nvPr/>
        </p:nvSpPr>
        <p:spPr>
          <a:xfrm>
            <a:off x="8337176" y="1744525"/>
            <a:ext cx="2097742" cy="5916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431D1-157C-7C87-2501-2AF8700876FA}"/>
              </a:ext>
            </a:extLst>
          </p:cNvPr>
          <p:cNvSpPr/>
          <p:nvPr/>
        </p:nvSpPr>
        <p:spPr>
          <a:xfrm>
            <a:off x="8337176" y="3547712"/>
            <a:ext cx="2097742" cy="5916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86C99-B61F-D6A2-6114-E5DB230EEAC9}"/>
              </a:ext>
            </a:extLst>
          </p:cNvPr>
          <p:cNvSpPr/>
          <p:nvPr/>
        </p:nvSpPr>
        <p:spPr>
          <a:xfrm>
            <a:off x="8332182" y="3107553"/>
            <a:ext cx="2097742" cy="17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5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blue and white text&#10;&#10;Description automatically generated">
            <a:extLst>
              <a:ext uri="{FF2B5EF4-FFF2-40B4-BE49-F238E27FC236}">
                <a16:creationId xmlns:a16="http://schemas.microsoft.com/office/drawing/2014/main" id="{F32310EE-8375-1F67-A22A-1226A7B93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3" y="468779"/>
            <a:ext cx="3822700" cy="495300"/>
          </a:xfrm>
          <a:prstGeom prst="rect">
            <a:avLst/>
          </a:prstGeom>
        </p:spPr>
      </p:pic>
      <p:pic>
        <p:nvPicPr>
          <p:cNvPr id="13" name="Picture 12" descr="A computer screen with text&#10;&#10;Description automatically generated">
            <a:extLst>
              <a:ext uri="{FF2B5EF4-FFF2-40B4-BE49-F238E27FC236}">
                <a16:creationId xmlns:a16="http://schemas.microsoft.com/office/drawing/2014/main" id="{77D0B212-B83E-2E41-03D0-27001D61B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23" y="1157941"/>
            <a:ext cx="4902200" cy="2082800"/>
          </a:xfrm>
          <a:prstGeom prst="rect">
            <a:avLst/>
          </a:prstGeom>
        </p:spPr>
      </p:pic>
      <p:pic>
        <p:nvPicPr>
          <p:cNvPr id="15" name="Picture 1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8307744-D61A-5B43-7F4C-3638DD25F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944" y="3429000"/>
            <a:ext cx="3911600" cy="3213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C495872-F766-DE02-82AF-4F4E7B98B2DF}"/>
              </a:ext>
            </a:extLst>
          </p:cNvPr>
          <p:cNvSpPr/>
          <p:nvPr/>
        </p:nvSpPr>
        <p:spPr>
          <a:xfrm>
            <a:off x="7490011" y="964079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argc</a:t>
            </a:r>
            <a:r>
              <a:rPr lang="en-US" dirty="0">
                <a:solidFill>
                  <a:schemeClr val="tx1"/>
                </a:solidFill>
              </a:rPr>
              <a:t> (4 bytes)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6EE140-ED87-6025-4BAD-499AC23755D1}"/>
              </a:ext>
            </a:extLst>
          </p:cNvPr>
          <p:cNvSpPr/>
          <p:nvPr/>
        </p:nvSpPr>
        <p:spPr>
          <a:xfrm>
            <a:off x="7490010" y="1315571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argv</a:t>
            </a:r>
            <a:r>
              <a:rPr lang="en-US" dirty="0">
                <a:solidFill>
                  <a:schemeClr val="tx1"/>
                </a:solidFill>
              </a:rPr>
              <a:t> (8 bytes)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A310A7-A403-420C-338F-5D99B3A8854D}"/>
              </a:ext>
            </a:extLst>
          </p:cNvPr>
          <p:cNvSpPr/>
          <p:nvPr/>
        </p:nvSpPr>
        <p:spPr>
          <a:xfrm>
            <a:off x="7490009" y="1653244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 regs … (N bytes)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096CA2-8837-0072-9689-EC4CA9DFDEDE}"/>
              </a:ext>
            </a:extLst>
          </p:cNvPr>
          <p:cNvSpPr/>
          <p:nvPr/>
        </p:nvSpPr>
        <p:spPr>
          <a:xfrm>
            <a:off x="7490008" y="2006604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 (4B)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897F2F-02C5-C160-B7E5-3566BBCC104E}"/>
              </a:ext>
            </a:extLst>
          </p:cNvPr>
          <p:cNvSpPr/>
          <p:nvPr/>
        </p:nvSpPr>
        <p:spPr>
          <a:xfrm>
            <a:off x="7490007" y="2358096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factors (8B)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CDDDC-5408-12BC-B841-50CE6D3160D6}"/>
              </a:ext>
            </a:extLst>
          </p:cNvPr>
          <p:cNvSpPr txBox="1"/>
          <p:nvPr/>
        </p:nvSpPr>
        <p:spPr>
          <a:xfrm>
            <a:off x="8551321" y="106091"/>
            <a:ext cx="808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8CBC2F-0E26-148A-1EA1-F375C48888B3}"/>
              </a:ext>
            </a:extLst>
          </p:cNvPr>
          <p:cNvSpPr/>
          <p:nvPr/>
        </p:nvSpPr>
        <p:spPr>
          <a:xfrm>
            <a:off x="7490006" y="2695769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 regs … (M bytes)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4BDF37-F48E-DFEC-E8DA-EBDB0A8C4346}"/>
              </a:ext>
            </a:extLst>
          </p:cNvPr>
          <p:cNvSpPr/>
          <p:nvPr/>
        </p:nvSpPr>
        <p:spPr>
          <a:xfrm>
            <a:off x="7490005" y="3047261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 (4B)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D99AFB-CBA2-8750-8CB3-8E245FE46514}"/>
              </a:ext>
            </a:extLst>
          </p:cNvPr>
          <p:cNvSpPr/>
          <p:nvPr/>
        </p:nvSpPr>
        <p:spPr>
          <a:xfrm>
            <a:off x="7490004" y="3398753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factors (8B)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E41E1B-D9B5-D539-DE3E-8D5AF4C28C16}"/>
              </a:ext>
            </a:extLst>
          </p:cNvPr>
          <p:cNvSpPr/>
          <p:nvPr/>
        </p:nvSpPr>
        <p:spPr>
          <a:xfrm>
            <a:off x="7490003" y="3742020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factor_idx</a:t>
            </a:r>
            <a:r>
              <a:rPr lang="en-US" dirty="0">
                <a:solidFill>
                  <a:schemeClr val="tx1"/>
                </a:solidFill>
              </a:rPr>
              <a:t> (8B)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0C1345-245A-946D-C609-5C47B0121F18}"/>
              </a:ext>
            </a:extLst>
          </p:cNvPr>
          <p:cNvSpPr/>
          <p:nvPr/>
        </p:nvSpPr>
        <p:spPr>
          <a:xfrm>
            <a:off x="7489999" y="4446884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(4B)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846A31-615A-551D-A673-56DF8B01BC87}"/>
              </a:ext>
            </a:extLst>
          </p:cNvPr>
          <p:cNvSpPr/>
          <p:nvPr/>
        </p:nvSpPr>
        <p:spPr>
          <a:xfrm>
            <a:off x="7490001" y="4095392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 regs … (P bytes)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2AC982-17CC-9A1F-3121-E4963E9BE9B6}"/>
              </a:ext>
            </a:extLst>
          </p:cNvPr>
          <p:cNvCxnSpPr/>
          <p:nvPr/>
        </p:nvCxnSpPr>
        <p:spPr>
          <a:xfrm>
            <a:off x="73959" y="593537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3C6D7B-6676-2342-8B7D-AE9B4B194030}"/>
              </a:ext>
            </a:extLst>
          </p:cNvPr>
          <p:cNvCxnSpPr/>
          <p:nvPr/>
        </p:nvCxnSpPr>
        <p:spPr>
          <a:xfrm>
            <a:off x="361577" y="848894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652987-E165-F5ED-D446-5E5A0D244946}"/>
              </a:ext>
            </a:extLst>
          </p:cNvPr>
          <p:cNvCxnSpPr/>
          <p:nvPr/>
        </p:nvCxnSpPr>
        <p:spPr>
          <a:xfrm>
            <a:off x="505014" y="1275230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02A298-758A-CE70-968D-070FD2F8D5D4}"/>
              </a:ext>
            </a:extLst>
          </p:cNvPr>
          <p:cNvCxnSpPr/>
          <p:nvPr/>
        </p:nvCxnSpPr>
        <p:spPr>
          <a:xfrm>
            <a:off x="872566" y="1508312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1729B9-B99C-ACD6-AFD2-33B6754871C8}"/>
              </a:ext>
            </a:extLst>
          </p:cNvPr>
          <p:cNvCxnSpPr/>
          <p:nvPr/>
        </p:nvCxnSpPr>
        <p:spPr>
          <a:xfrm>
            <a:off x="877049" y="1727947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F826C9-B7A2-F9CC-660B-854910D48573}"/>
              </a:ext>
            </a:extLst>
          </p:cNvPr>
          <p:cNvCxnSpPr/>
          <p:nvPr/>
        </p:nvCxnSpPr>
        <p:spPr>
          <a:xfrm>
            <a:off x="868085" y="1961029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CC17F7-4BF1-B613-847B-181DD335A7E8}"/>
              </a:ext>
            </a:extLst>
          </p:cNvPr>
          <p:cNvCxnSpPr/>
          <p:nvPr/>
        </p:nvCxnSpPr>
        <p:spPr>
          <a:xfrm>
            <a:off x="877051" y="3126437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0D40B2-7C30-3EC4-EA6A-F37B496713D4}"/>
              </a:ext>
            </a:extLst>
          </p:cNvPr>
          <p:cNvCxnSpPr/>
          <p:nvPr/>
        </p:nvCxnSpPr>
        <p:spPr>
          <a:xfrm>
            <a:off x="1392520" y="3547777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A94A1C-14F0-CD9D-77B0-C63FB901BD68}"/>
              </a:ext>
            </a:extLst>
          </p:cNvPr>
          <p:cNvCxnSpPr/>
          <p:nvPr/>
        </p:nvCxnSpPr>
        <p:spPr>
          <a:xfrm>
            <a:off x="1760072" y="3780859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FDDC7EB-BBF3-1080-C14E-3A326E0061E4}"/>
              </a:ext>
            </a:extLst>
          </p:cNvPr>
          <p:cNvCxnSpPr/>
          <p:nvPr/>
        </p:nvCxnSpPr>
        <p:spPr>
          <a:xfrm>
            <a:off x="1764555" y="4013941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102E9B-4527-636D-A9C4-63662AE6B96D}"/>
              </a:ext>
            </a:extLst>
          </p:cNvPr>
          <p:cNvCxnSpPr/>
          <p:nvPr/>
        </p:nvCxnSpPr>
        <p:spPr>
          <a:xfrm>
            <a:off x="1769038" y="4462175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6CFD17-92DC-E1D6-8B4A-632E0A25A041}"/>
              </a:ext>
            </a:extLst>
          </p:cNvPr>
          <p:cNvCxnSpPr/>
          <p:nvPr/>
        </p:nvCxnSpPr>
        <p:spPr>
          <a:xfrm>
            <a:off x="1773521" y="4695257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0EEDDF-5DF4-3E42-0663-001C8480BDC5}"/>
              </a:ext>
            </a:extLst>
          </p:cNvPr>
          <p:cNvCxnSpPr/>
          <p:nvPr/>
        </p:nvCxnSpPr>
        <p:spPr>
          <a:xfrm>
            <a:off x="1791451" y="4941786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B95C09-0399-A3D8-5F55-0B0B5A2D9B80}"/>
              </a:ext>
            </a:extLst>
          </p:cNvPr>
          <p:cNvCxnSpPr/>
          <p:nvPr/>
        </p:nvCxnSpPr>
        <p:spPr>
          <a:xfrm>
            <a:off x="1782487" y="6304416"/>
            <a:ext cx="28761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796B38-7CBF-8E6F-FE2B-060BE8C8CE8C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4107703" y="716429"/>
            <a:ext cx="3382308" cy="423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069AE4-C9DA-5725-71C8-E6E40D520567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701993" y="1317068"/>
            <a:ext cx="2788015" cy="865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710349C-D665-74BD-6E07-6604370E53C3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625350" y="3223007"/>
            <a:ext cx="1864655" cy="235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AE3D30C-9D3F-E136-87E0-27AA33224F15}"/>
              </a:ext>
            </a:extLst>
          </p:cNvPr>
          <p:cNvSpPr/>
          <p:nvPr/>
        </p:nvSpPr>
        <p:spPr>
          <a:xfrm>
            <a:off x="7489996" y="618560"/>
            <a:ext cx="2931459" cy="3514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6390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Default Parameter Values</a:t>
            </a:r>
          </a:p>
        </p:txBody>
      </p:sp>
    </p:spTree>
    <p:extLst>
      <p:ext uri="{BB962C8B-B14F-4D97-AF65-F5344CB8AC3E}">
        <p14:creationId xmlns:p14="http://schemas.microsoft.com/office/powerpoint/2010/main" val="402759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CF97CDB-585C-5A60-1D60-1CDEB6D1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8" y="2005477"/>
            <a:ext cx="3695700" cy="349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81D174-BC22-5EB6-F7E9-C292CC5E8CFD}"/>
              </a:ext>
            </a:extLst>
          </p:cNvPr>
          <p:cNvSpPr txBox="1"/>
          <p:nvPr/>
        </p:nvSpPr>
        <p:spPr>
          <a:xfrm>
            <a:off x="1079215" y="510988"/>
            <a:ext cx="817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C++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FEE4E8A2-7B60-C0AB-3CA4-3662DAF2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09" y="510988"/>
            <a:ext cx="7772400" cy="3628754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A93F8C2-6B81-0E00-B978-0E2FDBCCE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5909" y="4382201"/>
            <a:ext cx="7772400" cy="111577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21E666-E291-1FB8-63CC-B72FE46AF185}"/>
              </a:ext>
            </a:extLst>
          </p:cNvPr>
          <p:cNvCxnSpPr>
            <a:cxnSpLocks/>
          </p:cNvCxnSpPr>
          <p:nvPr/>
        </p:nvCxnSpPr>
        <p:spPr>
          <a:xfrm flipV="1">
            <a:off x="887506" y="1425388"/>
            <a:ext cx="3358403" cy="7230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410AF7-7292-5F4C-D92C-E8FE23CA250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9118" y="3119718"/>
            <a:ext cx="2116791" cy="18203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1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Function Overloading</a:t>
            </a:r>
          </a:p>
        </p:txBody>
      </p:sp>
    </p:spTree>
    <p:extLst>
      <p:ext uri="{BB962C8B-B14F-4D97-AF65-F5344CB8AC3E}">
        <p14:creationId xmlns:p14="http://schemas.microsoft.com/office/powerpoint/2010/main" val="246003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10AE0EE-70B6-96CC-5C88-1AED1A1E7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39" y="1311858"/>
            <a:ext cx="2565400" cy="3556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116A33-F26B-68FE-23E5-BBAFCB6D7518}"/>
              </a:ext>
            </a:extLst>
          </p:cNvPr>
          <p:cNvCxnSpPr>
            <a:cxnSpLocks/>
          </p:cNvCxnSpPr>
          <p:nvPr/>
        </p:nvCxnSpPr>
        <p:spPr>
          <a:xfrm flipV="1">
            <a:off x="3173506" y="929388"/>
            <a:ext cx="1362635" cy="764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0023E2-5B0D-8E9A-5B83-A1D4F8A9C3D8}"/>
              </a:ext>
            </a:extLst>
          </p:cNvPr>
          <p:cNvCxnSpPr>
            <a:cxnSpLocks/>
          </p:cNvCxnSpPr>
          <p:nvPr/>
        </p:nvCxnSpPr>
        <p:spPr>
          <a:xfrm flipV="1">
            <a:off x="3450104" y="1936376"/>
            <a:ext cx="1086037" cy="6220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7D003F-18DF-8B74-F43D-FF58619BDDDE}"/>
              </a:ext>
            </a:extLst>
          </p:cNvPr>
          <p:cNvCxnSpPr>
            <a:cxnSpLocks/>
          </p:cNvCxnSpPr>
          <p:nvPr/>
        </p:nvCxnSpPr>
        <p:spPr>
          <a:xfrm>
            <a:off x="2918012" y="3407732"/>
            <a:ext cx="1626349" cy="21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AD5FF0-F391-B91E-6698-855C5E160BD8}"/>
              </a:ext>
            </a:extLst>
          </p:cNvPr>
          <p:cNvCxnSpPr>
            <a:cxnSpLocks/>
          </p:cNvCxnSpPr>
          <p:nvPr/>
        </p:nvCxnSpPr>
        <p:spPr>
          <a:xfrm>
            <a:off x="2918012" y="4143410"/>
            <a:ext cx="1618129" cy="8793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6692E6F-0CE1-82BB-9220-617246169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361" y="499058"/>
            <a:ext cx="6223000" cy="812800"/>
          </a:xfrm>
          <a:prstGeom prst="rect">
            <a:avLst/>
          </a:prstGeom>
        </p:spPr>
      </p:pic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677BC11-137B-F5B5-3C6D-63FF1457E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361" y="1529976"/>
            <a:ext cx="6261100" cy="812800"/>
          </a:xfrm>
          <a:prstGeom prst="rect">
            <a:avLst/>
          </a:prstGeom>
        </p:spPr>
      </p:pic>
      <p:pic>
        <p:nvPicPr>
          <p:cNvPr id="26" name="Picture 2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DB0CDA-7196-D0DE-5144-9536F6083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61" y="2864798"/>
            <a:ext cx="66802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3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91032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3766-0C9E-959A-B9DE-2413C38E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Mindset &amp;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F1C7-167A-02D4-69F4-C9DBB5351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Reasoning &gt;&gt; facts</a:t>
            </a:r>
          </a:p>
          <a:p>
            <a:r>
              <a:rPr lang="en-US" dirty="0"/>
              <a:t>Thinking is mandatory!</a:t>
            </a:r>
          </a:p>
          <a:p>
            <a:r>
              <a:rPr lang="en-US" dirty="0"/>
              <a:t>We cannot reason without asking questions. So question!</a:t>
            </a:r>
          </a:p>
          <a:p>
            <a:r>
              <a:rPr lang="en-US" dirty="0"/>
              <a:t>I will lie!</a:t>
            </a:r>
          </a:p>
          <a:p>
            <a:r>
              <a:rPr lang="en-US" dirty="0"/>
              <a:t>I will lie only about “facts”, not about “method of reasoning”.</a:t>
            </a:r>
          </a:p>
          <a:p>
            <a:r>
              <a:rPr lang="en-US" dirty="0"/>
              <a:t>You cannot counter with a looked-up fact. Only reasoning.</a:t>
            </a:r>
          </a:p>
        </p:txBody>
      </p:sp>
    </p:spTree>
    <p:extLst>
      <p:ext uri="{BB962C8B-B14F-4D97-AF65-F5344CB8AC3E}">
        <p14:creationId xmlns:p14="http://schemas.microsoft.com/office/powerpoint/2010/main" val="3039102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78519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0D19E8-A876-0695-49A1-60D9DDDAC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213" y="728299"/>
            <a:ext cx="4457700" cy="4191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5970E2D-0D67-01A5-C216-B294E42B27AB}"/>
              </a:ext>
            </a:extLst>
          </p:cNvPr>
          <p:cNvGrpSpPr/>
          <p:nvPr/>
        </p:nvGrpSpPr>
        <p:grpSpPr>
          <a:xfrm>
            <a:off x="5544671" y="4907061"/>
            <a:ext cx="2487706" cy="766485"/>
            <a:chOff x="8296835" y="1707776"/>
            <a:chExt cx="2487706" cy="7664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2EF677-E25C-5633-58B7-8BA655DFE210}"/>
                </a:ext>
              </a:extLst>
            </p:cNvPr>
            <p:cNvSpPr/>
            <p:nvPr/>
          </p:nvSpPr>
          <p:spPr>
            <a:xfrm>
              <a:off x="8296835" y="1707776"/>
              <a:ext cx="2487706" cy="255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id (4-bytes)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4991304-0DC4-7A5B-C929-632D3F03AAFC}"/>
                </a:ext>
              </a:extLst>
            </p:cNvPr>
            <p:cNvSpPr/>
            <p:nvPr/>
          </p:nvSpPr>
          <p:spPr>
            <a:xfrm>
              <a:off x="8296835" y="1963271"/>
              <a:ext cx="2487706" cy="255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exp_yrs</a:t>
              </a:r>
              <a:r>
                <a:rPr lang="en-US" dirty="0">
                  <a:solidFill>
                    <a:schemeClr val="tx1"/>
                  </a:solidFill>
                </a:rPr>
                <a:t> (4-bytes)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298207-497A-6E94-D28F-2543DB58D9D1}"/>
                </a:ext>
              </a:extLst>
            </p:cNvPr>
            <p:cNvSpPr/>
            <p:nvPr/>
          </p:nvSpPr>
          <p:spPr>
            <a:xfrm>
              <a:off x="8296835" y="2218766"/>
              <a:ext cx="2487706" cy="25549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salary (4-bytes)</a:t>
              </a:r>
            </a:p>
          </p:txBody>
        </p:sp>
      </p:grpSp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F08913A5-0270-D13C-953A-2147194C4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363" y="1704334"/>
            <a:ext cx="7530352" cy="2642427"/>
          </a:xfrm>
          <a:prstGeom prst="rect">
            <a:avLst/>
          </a:prstGeom>
        </p:spPr>
      </p:pic>
      <p:pic>
        <p:nvPicPr>
          <p:cNvPr id="23" name="Picture 2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276E4CD-491B-271E-8C43-2AE12C8DC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74" y="946523"/>
            <a:ext cx="4305300" cy="52070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ED42CE-4EBE-0CD8-E785-6D2721752D02}"/>
              </a:ext>
            </a:extLst>
          </p:cNvPr>
          <p:cNvCxnSpPr>
            <a:endCxn id="15" idx="1"/>
          </p:cNvCxnSpPr>
          <p:nvPr/>
        </p:nvCxnSpPr>
        <p:spPr>
          <a:xfrm flipV="1">
            <a:off x="2070847" y="937849"/>
            <a:ext cx="2828366" cy="635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8A28D0-3BAD-8390-3C70-7693813E5848}"/>
              </a:ext>
            </a:extLst>
          </p:cNvPr>
          <p:cNvCxnSpPr>
            <a:cxnSpLocks/>
          </p:cNvCxnSpPr>
          <p:nvPr/>
        </p:nvCxnSpPr>
        <p:spPr>
          <a:xfrm>
            <a:off x="2835087" y="4733365"/>
            <a:ext cx="2479865" cy="4291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585748-16DB-AA09-81E5-0937F73F62C2}"/>
              </a:ext>
            </a:extLst>
          </p:cNvPr>
          <p:cNvCxnSpPr>
            <a:cxnSpLocks/>
          </p:cNvCxnSpPr>
          <p:nvPr/>
        </p:nvCxnSpPr>
        <p:spPr>
          <a:xfrm flipV="1">
            <a:off x="3765176" y="1959910"/>
            <a:ext cx="927848" cy="1585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1A547A-E2B5-C9A8-CE94-6ECE55419171}"/>
              </a:ext>
            </a:extLst>
          </p:cNvPr>
          <p:cNvSpPr txBox="1"/>
          <p:nvPr/>
        </p:nvSpPr>
        <p:spPr>
          <a:xfrm>
            <a:off x="9608024" y="4793224"/>
            <a:ext cx="1076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this</a:t>
            </a:r>
            <a:r>
              <a:rPr lang="en-US" dirty="0"/>
              <a:t>” </a:t>
            </a:r>
            <a:r>
              <a:rPr lang="en-US" dirty="0" err="1"/>
              <a:t>ptr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216094-C0BE-C6D1-55FC-AFF52D391AFD}"/>
              </a:ext>
            </a:extLst>
          </p:cNvPr>
          <p:cNvCxnSpPr>
            <a:stCxn id="2" idx="0"/>
          </p:cNvCxnSpPr>
          <p:nvPr/>
        </p:nvCxnSpPr>
        <p:spPr>
          <a:xfrm flipV="1">
            <a:off x="10146281" y="1959910"/>
            <a:ext cx="538256" cy="28333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8302DD-7540-68E0-3AD2-CBDE0691E05D}"/>
              </a:ext>
            </a:extLst>
          </p:cNvPr>
          <p:cNvCxnSpPr>
            <a:cxnSpLocks/>
            <a:stCxn id="2" idx="1"/>
            <a:endCxn id="16" idx="3"/>
          </p:cNvCxnSpPr>
          <p:nvPr/>
        </p:nvCxnSpPr>
        <p:spPr>
          <a:xfrm flipH="1">
            <a:off x="8032377" y="4977890"/>
            <a:ext cx="1575647" cy="56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971CEF-B13C-8403-B8B6-F2414E3D41DD}"/>
              </a:ext>
            </a:extLst>
          </p:cNvPr>
          <p:cNvSpPr txBox="1"/>
          <p:nvPr/>
        </p:nvSpPr>
        <p:spPr>
          <a:xfrm>
            <a:off x="4575363" y="5765796"/>
            <a:ext cx="6581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>
                <a:solidFill>
                  <a:srgbClr val="FF0000"/>
                </a:solidFill>
              </a:rPr>
              <a:t>this</a:t>
            </a:r>
            <a:r>
              <a:rPr lang="en-US" sz="2800" dirty="0"/>
              <a:t>” is just a parameter to a flat function</a:t>
            </a:r>
          </a:p>
        </p:txBody>
      </p:sp>
    </p:spTree>
    <p:extLst>
      <p:ext uri="{BB962C8B-B14F-4D97-AF65-F5344CB8AC3E}">
        <p14:creationId xmlns:p14="http://schemas.microsoft.com/office/powerpoint/2010/main" val="169968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915F738-691E-A1CD-F3FC-FFA17D0D6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67" y="3603064"/>
            <a:ext cx="7772400" cy="1461828"/>
          </a:xfrm>
          <a:prstGeom prst="rect">
            <a:avLst/>
          </a:prstGeom>
        </p:spPr>
      </p:pic>
      <p:pic>
        <p:nvPicPr>
          <p:cNvPr id="7" name="Picture 6" descr="A computer code with text on it&#10;&#10;Description automatically generated">
            <a:extLst>
              <a:ext uri="{FF2B5EF4-FFF2-40B4-BE49-F238E27FC236}">
                <a16:creationId xmlns:a16="http://schemas.microsoft.com/office/drawing/2014/main" id="{EC7B62C3-9805-0A80-C078-1048EAC67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67" y="961008"/>
            <a:ext cx="5842000" cy="2095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AA0DC-C21F-D6EA-B060-0B76F83499EF}"/>
              </a:ext>
            </a:extLst>
          </p:cNvPr>
          <p:cNvSpPr txBox="1"/>
          <p:nvPr/>
        </p:nvSpPr>
        <p:spPr>
          <a:xfrm>
            <a:off x="522567" y="653231"/>
            <a:ext cx="1618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File: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memlens.cpp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01013-C396-AC58-E842-7FD1F27A1D83}"/>
              </a:ext>
            </a:extLst>
          </p:cNvPr>
          <p:cNvSpPr txBox="1"/>
          <p:nvPr/>
        </p:nvSpPr>
        <p:spPr>
          <a:xfrm>
            <a:off x="2415654" y="5349838"/>
            <a:ext cx="6581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>
                <a:solidFill>
                  <a:srgbClr val="FF0000"/>
                </a:solidFill>
              </a:rPr>
              <a:t>this</a:t>
            </a:r>
            <a:r>
              <a:rPr lang="en-US" sz="2800" dirty="0"/>
              <a:t>” is just a parameter to a flat function</a:t>
            </a:r>
          </a:p>
        </p:txBody>
      </p:sp>
    </p:spTree>
    <p:extLst>
      <p:ext uri="{BB962C8B-B14F-4D97-AF65-F5344CB8AC3E}">
        <p14:creationId xmlns:p14="http://schemas.microsoft.com/office/powerpoint/2010/main" val="82161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FCAFA9-1788-9054-53F0-00BECD658A92}"/>
              </a:ext>
            </a:extLst>
          </p:cNvPr>
          <p:cNvSpPr txBox="1"/>
          <p:nvPr/>
        </p:nvSpPr>
        <p:spPr>
          <a:xfrm>
            <a:off x="1035423" y="1296307"/>
            <a:ext cx="4840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SomeClass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FF0000"/>
                </a:solidFill>
              </a:rPr>
              <a:t>MemberFunc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params</a:t>
            </a:r>
            <a:r>
              <a:rPr lang="en-US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DC153-B039-29E1-08FE-3E386FC6E186}"/>
              </a:ext>
            </a:extLst>
          </p:cNvPr>
          <p:cNvSpPr txBox="1"/>
          <p:nvPr/>
        </p:nvSpPr>
        <p:spPr>
          <a:xfrm>
            <a:off x="3877236" y="2017529"/>
            <a:ext cx="625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SomeUniqueMemberFunc</a:t>
            </a:r>
            <a:r>
              <a:rPr lang="en-US" sz="2400" dirty="0"/>
              <a:t>(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this_ptr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…params</a:t>
            </a:r>
            <a:r>
              <a:rPr lang="en-US" sz="24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B07434-0ECD-06BD-54F2-321041B3C486}"/>
              </a:ext>
            </a:extLst>
          </p:cNvPr>
          <p:cNvSpPr txBox="1"/>
          <p:nvPr/>
        </p:nvSpPr>
        <p:spPr>
          <a:xfrm>
            <a:off x="1035423" y="4378807"/>
            <a:ext cx="4503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SomeClass</a:t>
            </a:r>
            <a:r>
              <a:rPr lang="en-US" sz="2400" dirty="0"/>
              <a:t>::</a:t>
            </a:r>
            <a:r>
              <a:rPr lang="en-US" sz="2400" dirty="0" err="1">
                <a:solidFill>
                  <a:srgbClr val="FF0000"/>
                </a:solidFill>
              </a:rPr>
              <a:t>StaticFunc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params</a:t>
            </a:r>
            <a:r>
              <a:rPr lang="en-US" sz="2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76403-2540-CC7E-4EE1-6A0FC3F37BA7}"/>
              </a:ext>
            </a:extLst>
          </p:cNvPr>
          <p:cNvSpPr txBox="1"/>
          <p:nvPr/>
        </p:nvSpPr>
        <p:spPr>
          <a:xfrm>
            <a:off x="3900864" y="5245681"/>
            <a:ext cx="452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SomeOtherUniqueFunc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params</a:t>
            </a:r>
            <a:r>
              <a:rPr lang="en-US" sz="24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7F808-6DF5-58FD-1109-348DEAA8B9FB}"/>
              </a:ext>
            </a:extLst>
          </p:cNvPr>
          <p:cNvSpPr txBox="1"/>
          <p:nvPr/>
        </p:nvSpPr>
        <p:spPr>
          <a:xfrm>
            <a:off x="2145415" y="3072810"/>
            <a:ext cx="8033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There is no “encapsulation” in machine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09C10-CA1A-4D59-4FB9-A1DA0820EA91}"/>
              </a:ext>
            </a:extLst>
          </p:cNvPr>
          <p:cNvSpPr txBox="1"/>
          <p:nvPr/>
        </p:nvSpPr>
        <p:spPr>
          <a:xfrm>
            <a:off x="3280717" y="2017529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25BAF-5D3A-127E-E399-C3BAA6F7E89A}"/>
              </a:ext>
            </a:extLst>
          </p:cNvPr>
          <p:cNvSpPr txBox="1"/>
          <p:nvPr/>
        </p:nvSpPr>
        <p:spPr>
          <a:xfrm>
            <a:off x="3455605" y="5245681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28697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1961477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A610AFC-A4AF-4A3D-9BD0-7E62FF92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02" y="196850"/>
            <a:ext cx="4356100" cy="6464300"/>
          </a:xfrm>
          <a:prstGeom prst="rect">
            <a:avLst/>
          </a:prstGeom>
        </p:spPr>
      </p:pic>
      <p:pic>
        <p:nvPicPr>
          <p:cNvPr id="11" name="Picture 10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5738A10B-3F0A-A797-265A-E665DC6DF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698" y="2372839"/>
            <a:ext cx="7772400" cy="368058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14F603-6860-16C4-9345-7EB3FB47F1E0}"/>
              </a:ext>
            </a:extLst>
          </p:cNvPr>
          <p:cNvSpPr/>
          <p:nvPr/>
        </p:nvSpPr>
        <p:spPr>
          <a:xfrm>
            <a:off x="658904" y="3388659"/>
            <a:ext cx="2581835" cy="775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7BD58-7DEA-6E00-263A-E68F28236733}"/>
              </a:ext>
            </a:extLst>
          </p:cNvPr>
          <p:cNvSpPr txBox="1"/>
          <p:nvPr/>
        </p:nvSpPr>
        <p:spPr>
          <a:xfrm>
            <a:off x="5068374" y="1169894"/>
            <a:ext cx="504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emp … </a:t>
            </a:r>
            <a:r>
              <a:rPr lang="en-US" dirty="0" err="1"/>
              <a:t>emp.salary_per</a:t>
            </a:r>
            <a:r>
              <a:rPr lang="en-US" dirty="0"/>
              <a:t>() … </a:t>
            </a:r>
            <a:r>
              <a:rPr lang="en-US" dirty="0" err="1"/>
              <a:t>emp.label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F745F9-CB1C-227A-67FB-7A632434CE0D}"/>
              </a:ext>
            </a:extLst>
          </p:cNvPr>
          <p:cNvSpPr txBox="1"/>
          <p:nvPr/>
        </p:nvSpPr>
        <p:spPr>
          <a:xfrm>
            <a:off x="5673491" y="1520684"/>
            <a:ext cx="427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CEO </a:t>
            </a:r>
            <a:r>
              <a:rPr lang="en-US" dirty="0" err="1"/>
              <a:t>ceo</a:t>
            </a:r>
            <a:r>
              <a:rPr lang="en-US" dirty="0"/>
              <a:t> … </a:t>
            </a:r>
            <a:r>
              <a:rPr lang="en-US" dirty="0" err="1"/>
              <a:t>ceo.salary_per</a:t>
            </a:r>
            <a:r>
              <a:rPr lang="en-US" dirty="0"/>
              <a:t>() … </a:t>
            </a:r>
            <a:r>
              <a:rPr lang="en-US" dirty="0" err="1"/>
              <a:t>ceo.label</a:t>
            </a:r>
            <a:r>
              <a:rPr lang="en-US" dirty="0"/>
              <a:t>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1B6E6A-34FC-7E26-4A46-CB46451FAB72}"/>
              </a:ext>
            </a:extLst>
          </p:cNvPr>
          <p:cNvSpPr/>
          <p:nvPr/>
        </p:nvSpPr>
        <p:spPr>
          <a:xfrm>
            <a:off x="672353" y="5665695"/>
            <a:ext cx="2581835" cy="77544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5735C6-77A7-A77D-1F34-F1EEDD871E11}"/>
              </a:ext>
            </a:extLst>
          </p:cNvPr>
          <p:cNvSpPr/>
          <p:nvPr/>
        </p:nvSpPr>
        <p:spPr>
          <a:xfrm>
            <a:off x="658904" y="2455958"/>
            <a:ext cx="3200402" cy="7754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E9DD9-8309-ABC5-5CBB-D10E75C8CF27}"/>
              </a:ext>
            </a:extLst>
          </p:cNvPr>
          <p:cNvSpPr/>
          <p:nvPr/>
        </p:nvSpPr>
        <p:spPr>
          <a:xfrm>
            <a:off x="4603002" y="3388659"/>
            <a:ext cx="6554323" cy="1882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669207-5F3B-0FCB-4ED2-1D5131F56CC4}"/>
              </a:ext>
            </a:extLst>
          </p:cNvPr>
          <p:cNvSpPr/>
          <p:nvPr/>
        </p:nvSpPr>
        <p:spPr>
          <a:xfrm>
            <a:off x="4534158" y="3784414"/>
            <a:ext cx="5107383" cy="188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5FB66-5C93-4E93-868A-41826E5A7938}"/>
              </a:ext>
            </a:extLst>
          </p:cNvPr>
          <p:cNvSpPr/>
          <p:nvPr/>
        </p:nvSpPr>
        <p:spPr>
          <a:xfrm>
            <a:off x="4568580" y="5015387"/>
            <a:ext cx="6554323" cy="18825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EA4828-773C-22D1-50CA-31E8D8AED663}"/>
              </a:ext>
            </a:extLst>
          </p:cNvPr>
          <p:cNvSpPr/>
          <p:nvPr/>
        </p:nvSpPr>
        <p:spPr>
          <a:xfrm>
            <a:off x="4534157" y="5440273"/>
            <a:ext cx="5107383" cy="188259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2C5A52-4745-FE6F-BF10-03C5B4ADFB4D}"/>
              </a:ext>
            </a:extLst>
          </p:cNvPr>
          <p:cNvSpPr txBox="1"/>
          <p:nvPr/>
        </p:nvSpPr>
        <p:spPr>
          <a:xfrm>
            <a:off x="6386226" y="443574"/>
            <a:ext cx="1887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Early binding</a:t>
            </a:r>
          </a:p>
        </p:txBody>
      </p:sp>
    </p:spTree>
    <p:extLst>
      <p:ext uri="{BB962C8B-B14F-4D97-AF65-F5344CB8AC3E}">
        <p14:creationId xmlns:p14="http://schemas.microsoft.com/office/powerpoint/2010/main" val="54002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DC132-B465-01B2-85F0-7A4692B72E49}"/>
              </a:ext>
            </a:extLst>
          </p:cNvPr>
          <p:cNvSpPr txBox="1"/>
          <p:nvPr/>
        </p:nvSpPr>
        <p:spPr>
          <a:xfrm>
            <a:off x="3879850" y="300353"/>
            <a:ext cx="1887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Early binding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54517-CA28-8FFC-6972-51A70FD30843}"/>
              </a:ext>
            </a:extLst>
          </p:cNvPr>
          <p:cNvSpPr/>
          <p:nvPr/>
        </p:nvSpPr>
        <p:spPr>
          <a:xfrm>
            <a:off x="647898" y="504264"/>
            <a:ext cx="2097742" cy="58494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406BE-AFD5-F208-FFAE-4A6C948B40D4}"/>
              </a:ext>
            </a:extLst>
          </p:cNvPr>
          <p:cNvSpPr/>
          <p:nvPr/>
        </p:nvSpPr>
        <p:spPr>
          <a:xfrm>
            <a:off x="647898" y="4390285"/>
            <a:ext cx="2097742" cy="16072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F5A88-5D39-D616-DAB3-3E82D489698C}"/>
              </a:ext>
            </a:extLst>
          </p:cNvPr>
          <p:cNvSpPr/>
          <p:nvPr/>
        </p:nvSpPr>
        <p:spPr>
          <a:xfrm>
            <a:off x="647898" y="1439143"/>
            <a:ext cx="2097742" cy="19395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Area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28FB45-5DED-EA3C-55BE-346285E78AE9}"/>
              </a:ext>
            </a:extLst>
          </p:cNvPr>
          <p:cNvGrpSpPr/>
          <p:nvPr/>
        </p:nvGrpSpPr>
        <p:grpSpPr>
          <a:xfrm>
            <a:off x="9905906" y="2097740"/>
            <a:ext cx="1290918" cy="1331259"/>
            <a:chOff x="4625788" y="1102659"/>
            <a:chExt cx="1290918" cy="13312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BF16E0-7198-040B-B43D-A3DBF3FA4B92}"/>
                </a:ext>
              </a:extLst>
            </p:cNvPr>
            <p:cNvSpPr/>
            <p:nvPr/>
          </p:nvSpPr>
          <p:spPr>
            <a:xfrm>
              <a:off x="4625788" y="1102659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FBD38D-3209-BFF3-CC18-8F8841F0E7DB}"/>
                </a:ext>
              </a:extLst>
            </p:cNvPr>
            <p:cNvSpPr/>
            <p:nvPr/>
          </p:nvSpPr>
          <p:spPr>
            <a:xfrm>
              <a:off x="4625788" y="1546412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yrs_exp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3AC02B-2669-EB3B-83E1-9B8685464207}"/>
                </a:ext>
              </a:extLst>
            </p:cNvPr>
            <p:cNvSpPr/>
            <p:nvPr/>
          </p:nvSpPr>
          <p:spPr>
            <a:xfrm>
              <a:off x="4625788" y="1990165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salary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54DF7B-D844-E67F-E677-D1EC186973F6}"/>
              </a:ext>
            </a:extLst>
          </p:cNvPr>
          <p:cNvGrpSpPr/>
          <p:nvPr/>
        </p:nvGrpSpPr>
        <p:grpSpPr>
          <a:xfrm>
            <a:off x="8526926" y="504264"/>
            <a:ext cx="1290918" cy="1331259"/>
            <a:chOff x="4625788" y="1102659"/>
            <a:chExt cx="1290918" cy="133125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B60ECA-F94A-2E76-0A4C-EF37F90EFC0E}"/>
                </a:ext>
              </a:extLst>
            </p:cNvPr>
            <p:cNvSpPr/>
            <p:nvPr/>
          </p:nvSpPr>
          <p:spPr>
            <a:xfrm>
              <a:off x="4625788" y="1102659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6856CD-37BB-CFA3-70F0-1EF7510B0E3A}"/>
                </a:ext>
              </a:extLst>
            </p:cNvPr>
            <p:cNvSpPr/>
            <p:nvPr/>
          </p:nvSpPr>
          <p:spPr>
            <a:xfrm>
              <a:off x="4625788" y="1546412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yrs_exp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F881B9-4554-5CB7-C93A-72434360844D}"/>
                </a:ext>
              </a:extLst>
            </p:cNvPr>
            <p:cNvSpPr/>
            <p:nvPr/>
          </p:nvSpPr>
          <p:spPr>
            <a:xfrm>
              <a:off x="4625788" y="1990165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salary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BA075-FF53-D82E-E938-6D7BDD2C591A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745640" y="726141"/>
            <a:ext cx="5781286" cy="9173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B27012-DC6A-78D4-F0E9-D0FC8C6144E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45640" y="1865386"/>
            <a:ext cx="7160266" cy="4542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ECE262-64F1-5A75-737B-46D3EA1C444C}"/>
              </a:ext>
            </a:extLst>
          </p:cNvPr>
          <p:cNvSpPr/>
          <p:nvPr/>
        </p:nvSpPr>
        <p:spPr>
          <a:xfrm>
            <a:off x="3342251" y="3822419"/>
            <a:ext cx="4483938" cy="6120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Employee::</a:t>
            </a:r>
            <a:r>
              <a:rPr lang="en-US" dirty="0" err="1">
                <a:solidFill>
                  <a:schemeClr val="tx1"/>
                </a:solidFill>
              </a:rPr>
              <a:t>salary_per_year_of_exp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C90161-4B94-3B81-804B-3311862AD8DA}"/>
              </a:ext>
            </a:extLst>
          </p:cNvPr>
          <p:cNvSpPr/>
          <p:nvPr/>
        </p:nvSpPr>
        <p:spPr>
          <a:xfrm>
            <a:off x="3342251" y="4850726"/>
            <a:ext cx="4483938" cy="6120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Employee::label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7B09B8-50DB-8C05-9E28-A49D29DEC22D}"/>
              </a:ext>
            </a:extLst>
          </p:cNvPr>
          <p:cNvSpPr/>
          <p:nvPr/>
        </p:nvSpPr>
        <p:spPr>
          <a:xfrm>
            <a:off x="3342251" y="5813072"/>
            <a:ext cx="4483938" cy="61202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CEO::label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F49D79-4691-E4E0-1BFC-8914E90B82A1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745640" y="4128430"/>
            <a:ext cx="596611" cy="470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825B28-0A4C-1FDC-92B4-C08F1958BF1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745640" y="4784765"/>
            <a:ext cx="596611" cy="371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A79DEE-8291-D9D4-873F-A26C1F946239}"/>
              </a:ext>
            </a:extLst>
          </p:cNvPr>
          <p:cNvCxnSpPr>
            <a:cxnSpLocks/>
            <a:stCxn id="7" idx="3"/>
            <a:endCxn id="29" idx="1"/>
          </p:cNvCxnSpPr>
          <p:nvPr/>
        </p:nvCxnSpPr>
        <p:spPr>
          <a:xfrm>
            <a:off x="2745640" y="5193889"/>
            <a:ext cx="596611" cy="925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0689DF4-18D4-2741-ABA4-C5D27FDE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76" y="832543"/>
            <a:ext cx="4432300" cy="7493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B428261-28F5-8DB7-7A2B-EE9D20DB849A}"/>
              </a:ext>
            </a:extLst>
          </p:cNvPr>
          <p:cNvSpPr txBox="1"/>
          <p:nvPr/>
        </p:nvSpPr>
        <p:spPr>
          <a:xfrm>
            <a:off x="7479871" y="1746389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 emp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7F6DB-5C70-BAE1-F234-DF6C5BCCCBCD}"/>
              </a:ext>
            </a:extLst>
          </p:cNvPr>
          <p:cNvSpPr txBox="1"/>
          <p:nvPr/>
        </p:nvSpPr>
        <p:spPr>
          <a:xfrm>
            <a:off x="9905906" y="3453407"/>
            <a:ext cx="1056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CEO </a:t>
            </a:r>
            <a:r>
              <a:rPr lang="en-US" dirty="0" err="1"/>
              <a:t>ceo</a:t>
            </a:r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28BA093-1F5E-D6B2-F8A4-48F35180C711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7067265" y="2115721"/>
            <a:ext cx="1244885" cy="170109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7BAACBA-A7AA-7C65-39B7-F6ADD5B07E15}"/>
              </a:ext>
            </a:extLst>
          </p:cNvPr>
          <p:cNvCxnSpPr>
            <a:stCxn id="54" idx="1"/>
            <a:endCxn id="27" idx="3"/>
          </p:cNvCxnSpPr>
          <p:nvPr/>
        </p:nvCxnSpPr>
        <p:spPr>
          <a:xfrm flipH="1">
            <a:off x="7826189" y="3638073"/>
            <a:ext cx="2079717" cy="49035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BE4D70-1096-CD2C-8846-42AD954B9986}"/>
              </a:ext>
            </a:extLst>
          </p:cNvPr>
          <p:cNvCxnSpPr>
            <a:cxnSpLocks/>
            <a:endCxn id="29" idx="3"/>
          </p:cNvCxnSpPr>
          <p:nvPr/>
        </p:nvCxnSpPr>
        <p:spPr>
          <a:xfrm flipH="1">
            <a:off x="7826189" y="3816814"/>
            <a:ext cx="2366682" cy="230226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BBF52F4-D6B4-B4AB-2C42-70001346D00C}"/>
              </a:ext>
            </a:extLst>
          </p:cNvPr>
          <p:cNvCxnSpPr>
            <a:cxnSpLocks/>
          </p:cNvCxnSpPr>
          <p:nvPr/>
        </p:nvCxnSpPr>
        <p:spPr>
          <a:xfrm flipH="1">
            <a:off x="7663876" y="2309210"/>
            <a:ext cx="758924" cy="266154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74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53" grpId="0"/>
      <p:bldP spid="5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4AF0F9-DBBE-5D43-8AD3-610F1EEEA080}"/>
              </a:ext>
            </a:extLst>
          </p:cNvPr>
          <p:cNvSpPr txBox="1"/>
          <p:nvPr/>
        </p:nvSpPr>
        <p:spPr>
          <a:xfrm>
            <a:off x="6386226" y="443574"/>
            <a:ext cx="180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Late binding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5B9CB2A-08C4-AF06-C6DF-60AC4864E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38" y="158750"/>
            <a:ext cx="4533900" cy="6540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E1BFB-F5C2-A7B5-0B0F-CE33322BD227}"/>
              </a:ext>
            </a:extLst>
          </p:cNvPr>
          <p:cNvSpPr/>
          <p:nvPr/>
        </p:nvSpPr>
        <p:spPr>
          <a:xfrm>
            <a:off x="524434" y="3355041"/>
            <a:ext cx="833720" cy="255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4683E712-C721-BEB7-DEA2-EF406C0A27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24"/>
          <a:stretch/>
        </p:blipFill>
        <p:spPr>
          <a:xfrm>
            <a:off x="4419600" y="1828977"/>
            <a:ext cx="7772400" cy="3308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512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DC132-B465-01B2-85F0-7A4692B72E49}"/>
              </a:ext>
            </a:extLst>
          </p:cNvPr>
          <p:cNvSpPr txBox="1"/>
          <p:nvPr/>
        </p:nvSpPr>
        <p:spPr>
          <a:xfrm>
            <a:off x="6396319" y="99396"/>
            <a:ext cx="1808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Late binding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54517-CA28-8FFC-6972-51A70FD30843}"/>
              </a:ext>
            </a:extLst>
          </p:cNvPr>
          <p:cNvSpPr/>
          <p:nvPr/>
        </p:nvSpPr>
        <p:spPr>
          <a:xfrm>
            <a:off x="647898" y="504264"/>
            <a:ext cx="2097742" cy="58494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406BE-AFD5-F208-FFAE-4A6C948B40D4}"/>
              </a:ext>
            </a:extLst>
          </p:cNvPr>
          <p:cNvSpPr/>
          <p:nvPr/>
        </p:nvSpPr>
        <p:spPr>
          <a:xfrm>
            <a:off x="647898" y="4390285"/>
            <a:ext cx="2097742" cy="16072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F5A88-5D39-D616-DAB3-3E82D489698C}"/>
              </a:ext>
            </a:extLst>
          </p:cNvPr>
          <p:cNvSpPr/>
          <p:nvPr/>
        </p:nvSpPr>
        <p:spPr>
          <a:xfrm>
            <a:off x="647898" y="1439143"/>
            <a:ext cx="2097742" cy="9235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Area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1BA075-FF53-D82E-E938-6D7BDD2C591A}"/>
              </a:ext>
            </a:extLst>
          </p:cNvPr>
          <p:cNvCxnSpPr>
            <a:cxnSpLocks/>
          </p:cNvCxnSpPr>
          <p:nvPr/>
        </p:nvCxnSpPr>
        <p:spPr>
          <a:xfrm flipV="1">
            <a:off x="2745640" y="884416"/>
            <a:ext cx="1179880" cy="7723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B27012-DC6A-78D4-F0E9-D0FC8C6144E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45640" y="1865386"/>
            <a:ext cx="2780216" cy="497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E0D5BFC-DF97-1DF2-806B-576A8B5CDAA2}"/>
              </a:ext>
            </a:extLst>
          </p:cNvPr>
          <p:cNvGrpSpPr/>
          <p:nvPr/>
        </p:nvGrpSpPr>
        <p:grpSpPr>
          <a:xfrm>
            <a:off x="2745640" y="3822419"/>
            <a:ext cx="5080549" cy="2602674"/>
            <a:chOff x="2745640" y="3822419"/>
            <a:chExt cx="5080549" cy="260267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ECE262-64F1-5A75-737B-46D3EA1C444C}"/>
                </a:ext>
              </a:extLst>
            </p:cNvPr>
            <p:cNvSpPr/>
            <p:nvPr/>
          </p:nvSpPr>
          <p:spPr>
            <a:xfrm>
              <a:off x="3342251" y="3822419"/>
              <a:ext cx="4483938" cy="6120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Employee::</a:t>
              </a:r>
              <a:r>
                <a:rPr lang="en-US" dirty="0" err="1">
                  <a:solidFill>
                    <a:schemeClr val="tx1"/>
                  </a:solidFill>
                </a:rPr>
                <a:t>salary_per_year_of_exp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C90161-4B94-3B81-804B-3311862AD8DA}"/>
                </a:ext>
              </a:extLst>
            </p:cNvPr>
            <p:cNvSpPr/>
            <p:nvPr/>
          </p:nvSpPr>
          <p:spPr>
            <a:xfrm>
              <a:off x="3342251" y="4850726"/>
              <a:ext cx="4483938" cy="6120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Employee::label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7B09B8-50DB-8C05-9E28-A49D29DEC22D}"/>
                </a:ext>
              </a:extLst>
            </p:cNvPr>
            <p:cNvSpPr/>
            <p:nvPr/>
          </p:nvSpPr>
          <p:spPr>
            <a:xfrm>
              <a:off x="3342251" y="5813072"/>
              <a:ext cx="4483938" cy="61202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CEO::label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5F49D79-4691-E4E0-1BFC-8914E90B82A1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2745640" y="4128430"/>
              <a:ext cx="596611" cy="47055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825B28-0A4C-1FDC-92B4-C08F1958BF12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2745640" y="4784765"/>
              <a:ext cx="596611" cy="3719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DA79DEE-8291-D9D4-873F-A26C1F946239}"/>
                </a:ext>
              </a:extLst>
            </p:cNvPr>
            <p:cNvCxnSpPr>
              <a:cxnSpLocks/>
              <a:stCxn id="7" idx="3"/>
              <a:endCxn id="29" idx="1"/>
            </p:cNvCxnSpPr>
            <p:nvPr/>
          </p:nvCxnSpPr>
          <p:spPr>
            <a:xfrm>
              <a:off x="2745640" y="5193889"/>
              <a:ext cx="596611" cy="9251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F78DC1F-9D2F-DF85-193F-DCD72B617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992" y="566501"/>
            <a:ext cx="6578600" cy="9398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99B89E-318B-9E50-BA47-2FDE8EFD8B4D}"/>
              </a:ext>
            </a:extLst>
          </p:cNvPr>
          <p:cNvGrpSpPr/>
          <p:nvPr/>
        </p:nvGrpSpPr>
        <p:grpSpPr>
          <a:xfrm>
            <a:off x="5525856" y="1697082"/>
            <a:ext cx="1290918" cy="1775012"/>
            <a:chOff x="9905906" y="1653987"/>
            <a:chExt cx="1290918" cy="17750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BF16E0-7198-040B-B43D-A3DBF3FA4B92}"/>
                </a:ext>
              </a:extLst>
            </p:cNvPr>
            <p:cNvSpPr/>
            <p:nvPr/>
          </p:nvSpPr>
          <p:spPr>
            <a:xfrm>
              <a:off x="9905906" y="2097740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FBD38D-3209-BFF3-CC18-8F8841F0E7DB}"/>
                </a:ext>
              </a:extLst>
            </p:cNvPr>
            <p:cNvSpPr/>
            <p:nvPr/>
          </p:nvSpPr>
          <p:spPr>
            <a:xfrm>
              <a:off x="9905906" y="2541493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yrs_exp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3AC02B-2669-EB3B-83E1-9B8685464207}"/>
                </a:ext>
              </a:extLst>
            </p:cNvPr>
            <p:cNvSpPr/>
            <p:nvPr/>
          </p:nvSpPr>
          <p:spPr>
            <a:xfrm>
              <a:off x="9905906" y="2985246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salary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FCEA8E-07BE-2A96-46F8-17C4DD36AAC8}"/>
                </a:ext>
              </a:extLst>
            </p:cNvPr>
            <p:cNvSpPr/>
            <p:nvPr/>
          </p:nvSpPr>
          <p:spPr>
            <a:xfrm>
              <a:off x="9905906" y="1653987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vptr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38CAEF-8AE6-6804-A8BB-58E9610296A3}"/>
              </a:ext>
            </a:extLst>
          </p:cNvPr>
          <p:cNvGrpSpPr/>
          <p:nvPr/>
        </p:nvGrpSpPr>
        <p:grpSpPr>
          <a:xfrm>
            <a:off x="3925520" y="195394"/>
            <a:ext cx="1290918" cy="1775012"/>
            <a:chOff x="9905906" y="1653987"/>
            <a:chExt cx="1290918" cy="177501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B39B0E4-A304-0239-B2D5-B91C40A7DC86}"/>
                </a:ext>
              </a:extLst>
            </p:cNvPr>
            <p:cNvSpPr/>
            <p:nvPr/>
          </p:nvSpPr>
          <p:spPr>
            <a:xfrm>
              <a:off x="9905906" y="2097740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C946DE-2A39-C713-E091-8FC9FC9C0568}"/>
                </a:ext>
              </a:extLst>
            </p:cNvPr>
            <p:cNvSpPr/>
            <p:nvPr/>
          </p:nvSpPr>
          <p:spPr>
            <a:xfrm>
              <a:off x="9905906" y="2541493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yrs_exp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837CE0-B795-9317-7BFC-62621542F5A5}"/>
                </a:ext>
              </a:extLst>
            </p:cNvPr>
            <p:cNvSpPr/>
            <p:nvPr/>
          </p:nvSpPr>
          <p:spPr>
            <a:xfrm>
              <a:off x="9905906" y="2985246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salary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B5E97B-7FFF-5FA4-9532-A004DD277E41}"/>
                </a:ext>
              </a:extLst>
            </p:cNvPr>
            <p:cNvSpPr/>
            <p:nvPr/>
          </p:nvSpPr>
          <p:spPr>
            <a:xfrm>
              <a:off x="9905906" y="1653987"/>
              <a:ext cx="1290918" cy="443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vptr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8ABD13-CB2A-F351-6AE1-EFDB50B32E4F}"/>
              </a:ext>
            </a:extLst>
          </p:cNvPr>
          <p:cNvGrpSpPr/>
          <p:nvPr/>
        </p:nvGrpSpPr>
        <p:grpSpPr>
          <a:xfrm>
            <a:off x="9295514" y="1823567"/>
            <a:ext cx="2107591" cy="883535"/>
            <a:chOff x="9295514" y="1823567"/>
            <a:chExt cx="2107591" cy="88353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C2FDF0-F1FA-02A6-3701-460B8F967BF9}"/>
                </a:ext>
              </a:extLst>
            </p:cNvPr>
            <p:cNvSpPr/>
            <p:nvPr/>
          </p:nvSpPr>
          <p:spPr>
            <a:xfrm>
              <a:off x="9295514" y="1823567"/>
              <a:ext cx="2107591" cy="4437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..meta..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9005EE-A351-4639-4317-FF0344C8BBEF}"/>
                </a:ext>
              </a:extLst>
            </p:cNvPr>
            <p:cNvSpPr/>
            <p:nvPr/>
          </p:nvSpPr>
          <p:spPr>
            <a:xfrm>
              <a:off x="9295515" y="2263349"/>
              <a:ext cx="2107590" cy="4437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ptr_func_label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A74E460-F196-4A22-06F8-19C3A7818891}"/>
              </a:ext>
            </a:extLst>
          </p:cNvPr>
          <p:cNvSpPr/>
          <p:nvPr/>
        </p:nvSpPr>
        <p:spPr>
          <a:xfrm>
            <a:off x="10717306" y="639147"/>
            <a:ext cx="954741" cy="24526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92A80A-54A3-AA82-D2BA-B2D6A96402A7}"/>
              </a:ext>
            </a:extLst>
          </p:cNvPr>
          <p:cNvSpPr/>
          <p:nvPr/>
        </p:nvSpPr>
        <p:spPr>
          <a:xfrm>
            <a:off x="10589361" y="920414"/>
            <a:ext cx="954741" cy="24526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2E0D70-1F4F-F52D-2B8E-F93500088E10}"/>
              </a:ext>
            </a:extLst>
          </p:cNvPr>
          <p:cNvSpPr/>
          <p:nvPr/>
        </p:nvSpPr>
        <p:spPr>
          <a:xfrm>
            <a:off x="647898" y="2642731"/>
            <a:ext cx="2097742" cy="9235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Const Area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DE371B1-91E3-8651-C3FF-02439D7793C4}"/>
              </a:ext>
            </a:extLst>
          </p:cNvPr>
          <p:cNvGrpSpPr/>
          <p:nvPr/>
        </p:nvGrpSpPr>
        <p:grpSpPr>
          <a:xfrm>
            <a:off x="9663510" y="3717435"/>
            <a:ext cx="2107591" cy="883535"/>
            <a:chOff x="9295514" y="1823567"/>
            <a:chExt cx="2107591" cy="88353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AD56B8-A98A-BD4E-25F1-F600C39BD43C}"/>
                </a:ext>
              </a:extLst>
            </p:cNvPr>
            <p:cNvSpPr/>
            <p:nvPr/>
          </p:nvSpPr>
          <p:spPr>
            <a:xfrm>
              <a:off x="9295514" y="1823567"/>
              <a:ext cx="2107591" cy="4437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..meta..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7E73C55-F5D8-445D-9FFB-6966F8481C59}"/>
                </a:ext>
              </a:extLst>
            </p:cNvPr>
            <p:cNvSpPr/>
            <p:nvPr/>
          </p:nvSpPr>
          <p:spPr>
            <a:xfrm>
              <a:off x="9295515" y="2263349"/>
              <a:ext cx="2107590" cy="44375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ptr_func_label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813918C-B885-D280-0BB8-9BCB8245DA8A}"/>
              </a:ext>
            </a:extLst>
          </p:cNvPr>
          <p:cNvCxnSpPr>
            <a:stCxn id="26" idx="3"/>
            <a:endCxn id="35" idx="1"/>
          </p:cNvCxnSpPr>
          <p:nvPr/>
        </p:nvCxnSpPr>
        <p:spPr>
          <a:xfrm>
            <a:off x="5216438" y="417271"/>
            <a:ext cx="4079076" cy="1628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7C4CB15-EA9A-3928-F38E-44827AA5CE9D}"/>
              </a:ext>
            </a:extLst>
          </p:cNvPr>
          <p:cNvCxnSpPr>
            <a:cxnSpLocks/>
            <a:stCxn id="5" idx="3"/>
            <a:endCxn id="52" idx="1"/>
          </p:cNvCxnSpPr>
          <p:nvPr/>
        </p:nvCxnSpPr>
        <p:spPr>
          <a:xfrm>
            <a:off x="6816774" y="1918959"/>
            <a:ext cx="2846736" cy="2020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F3C63BF-C750-99B3-8E50-9FE0478465BA}"/>
              </a:ext>
            </a:extLst>
          </p:cNvPr>
          <p:cNvSpPr txBox="1"/>
          <p:nvPr/>
        </p:nvSpPr>
        <p:spPr>
          <a:xfrm>
            <a:off x="9872049" y="4640645"/>
            <a:ext cx="143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vtable</a:t>
            </a:r>
            <a:r>
              <a:rPr lang="en-US" dirty="0"/>
              <a:t> (CEO)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F564B0-D90D-0DDF-7EEE-726188B8FBC6}"/>
              </a:ext>
            </a:extLst>
          </p:cNvPr>
          <p:cNvSpPr txBox="1"/>
          <p:nvPr/>
        </p:nvSpPr>
        <p:spPr>
          <a:xfrm>
            <a:off x="9438528" y="2750196"/>
            <a:ext cx="196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vtable</a:t>
            </a:r>
            <a:r>
              <a:rPr lang="en-US" dirty="0"/>
              <a:t> (Employee)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7C57A1-23E1-E859-59D7-692C697C8DE7}"/>
              </a:ext>
            </a:extLst>
          </p:cNvPr>
          <p:cNvCxnSpPr>
            <a:cxnSpLocks/>
            <a:stCxn id="37" idx="2"/>
            <a:endCxn id="28" idx="3"/>
          </p:cNvCxnSpPr>
          <p:nvPr/>
        </p:nvCxnSpPr>
        <p:spPr>
          <a:xfrm flipH="1">
            <a:off x="7826189" y="2707102"/>
            <a:ext cx="2523121" cy="244963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38E7CC-D056-E418-C4F3-CCC85706985C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7847509" y="4379094"/>
            <a:ext cx="1816002" cy="171555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C468CDD-68A1-25BC-F0C8-D397BB801420}"/>
              </a:ext>
            </a:extLst>
          </p:cNvPr>
          <p:cNvSpPr txBox="1"/>
          <p:nvPr/>
        </p:nvSpPr>
        <p:spPr>
          <a:xfrm>
            <a:off x="8814250" y="5100743"/>
            <a:ext cx="2710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Cost: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Trampoline Penalty</a:t>
            </a:r>
          </a:p>
        </p:txBody>
      </p:sp>
    </p:spTree>
    <p:extLst>
      <p:ext uri="{BB962C8B-B14F-4D97-AF65-F5344CB8AC3E}">
        <p14:creationId xmlns:p14="http://schemas.microsoft.com/office/powerpoint/2010/main" val="38587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9" grpId="0"/>
      <p:bldP spid="60" grpId="0"/>
      <p:bldP spid="6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try / catch</a:t>
            </a:r>
          </a:p>
        </p:txBody>
      </p:sp>
    </p:spTree>
    <p:extLst>
      <p:ext uri="{BB962C8B-B14F-4D97-AF65-F5344CB8AC3E}">
        <p14:creationId xmlns:p14="http://schemas.microsoft.com/office/powerpoint/2010/main" val="335572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79810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8947C40-B8AA-9E84-388F-B7864DEA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096682"/>
            <a:ext cx="3581400" cy="711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F995D-12AB-E1F8-5C69-D1CAD852BE46}"/>
              </a:ext>
            </a:extLst>
          </p:cNvPr>
          <p:cNvSpPr/>
          <p:nvPr/>
        </p:nvSpPr>
        <p:spPr>
          <a:xfrm>
            <a:off x="6884895" y="2173966"/>
            <a:ext cx="2164976" cy="632011"/>
          </a:xfrm>
          <a:prstGeom prst="rect">
            <a:avLst/>
          </a:prstGeom>
          <a:solidFill>
            <a:srgbClr val="092A9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AD2C79-1B4D-F3BD-454C-D92BAD9A8F9F}"/>
              </a:ext>
            </a:extLst>
          </p:cNvPr>
          <p:cNvSpPr/>
          <p:nvPr/>
        </p:nvSpPr>
        <p:spPr>
          <a:xfrm>
            <a:off x="6884895" y="2805977"/>
            <a:ext cx="2164976" cy="632011"/>
          </a:xfrm>
          <a:prstGeom prst="rect">
            <a:avLst/>
          </a:prstGeom>
          <a:solidFill>
            <a:srgbClr val="092A9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1DF20-ACA8-B691-0068-CFC7396B0A99}"/>
              </a:ext>
            </a:extLst>
          </p:cNvPr>
          <p:cNvSpPr/>
          <p:nvPr/>
        </p:nvSpPr>
        <p:spPr>
          <a:xfrm>
            <a:off x="6884895" y="3437988"/>
            <a:ext cx="2164976" cy="632011"/>
          </a:xfrm>
          <a:prstGeom prst="rect">
            <a:avLst/>
          </a:prstGeom>
          <a:solidFill>
            <a:srgbClr val="092A9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B8A072-BF26-D7E9-3C3F-B6E169C2FB99}"/>
              </a:ext>
            </a:extLst>
          </p:cNvPr>
          <p:cNvSpPr/>
          <p:nvPr/>
        </p:nvSpPr>
        <p:spPr>
          <a:xfrm>
            <a:off x="1134036" y="2596803"/>
            <a:ext cx="1896035" cy="5109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FB2B2-3612-1C43-AD54-A5A1F874FA02}"/>
              </a:ext>
            </a:extLst>
          </p:cNvPr>
          <p:cNvSpPr/>
          <p:nvPr/>
        </p:nvSpPr>
        <p:spPr>
          <a:xfrm>
            <a:off x="1701053" y="3363282"/>
            <a:ext cx="2164976" cy="5109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test_throwing_func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16B507-FAA0-F136-5075-13E3330B6A75}"/>
              </a:ext>
            </a:extLst>
          </p:cNvPr>
          <p:cNvSpPr/>
          <p:nvPr/>
        </p:nvSpPr>
        <p:spPr>
          <a:xfrm>
            <a:off x="2330824" y="4140218"/>
            <a:ext cx="2164976" cy="5109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throwing_func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5232A-8EC2-2B83-7298-2AC78B85EB39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3030071" y="2489972"/>
            <a:ext cx="3854824" cy="362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EEB36A-B1CA-7E0A-322A-197C1C6843CD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 flipV="1">
            <a:off x="3866029" y="3121983"/>
            <a:ext cx="3018866" cy="4967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4F7BD2-F525-80F6-6AE4-28509B33D726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 flipV="1">
            <a:off x="4495800" y="3753994"/>
            <a:ext cx="2389095" cy="641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3CB7EB-3CFD-026A-DC29-971A8EE11306}"/>
              </a:ext>
            </a:extLst>
          </p:cNvPr>
          <p:cNvSpPr txBox="1"/>
          <p:nvPr/>
        </p:nvSpPr>
        <p:spPr>
          <a:xfrm>
            <a:off x="4766983" y="4346264"/>
            <a:ext cx="218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throws an Exception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CE74C6-8911-7835-B391-D9BA6DC73F09}"/>
              </a:ext>
            </a:extLst>
          </p:cNvPr>
          <p:cNvSpPr txBox="1"/>
          <p:nvPr/>
        </p:nvSpPr>
        <p:spPr>
          <a:xfrm>
            <a:off x="3294231" y="4672104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0A3959-7012-3B11-A22B-359F36EFB698}"/>
              </a:ext>
            </a:extLst>
          </p:cNvPr>
          <p:cNvSpPr txBox="1"/>
          <p:nvPr/>
        </p:nvSpPr>
        <p:spPr>
          <a:xfrm>
            <a:off x="696879" y="3822579"/>
            <a:ext cx="41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try/catch exists but no matching handler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27F65-BB1C-BF57-6B94-D43B549C7358}"/>
              </a:ext>
            </a:extLst>
          </p:cNvPr>
          <p:cNvSpPr txBox="1"/>
          <p:nvPr/>
        </p:nvSpPr>
        <p:spPr>
          <a:xfrm>
            <a:off x="418973" y="3060451"/>
            <a:ext cx="295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matching catch handler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312E4B-F292-C908-76E7-E6E87A20B296}"/>
              </a:ext>
            </a:extLst>
          </p:cNvPr>
          <p:cNvSpPr txBox="1"/>
          <p:nvPr/>
        </p:nvSpPr>
        <p:spPr>
          <a:xfrm>
            <a:off x="1207569" y="4680787"/>
            <a:ext cx="214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try/catch?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389DDC-9F05-D709-F22C-5041A51D1D54}"/>
              </a:ext>
            </a:extLst>
          </p:cNvPr>
          <p:cNvSpPr txBox="1"/>
          <p:nvPr/>
        </p:nvSpPr>
        <p:spPr>
          <a:xfrm>
            <a:off x="3145169" y="2835131"/>
            <a:ext cx="17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handler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0252FE-FA54-DD05-3296-E72279F54FAB}"/>
              </a:ext>
            </a:extLst>
          </p:cNvPr>
          <p:cNvSpPr txBox="1"/>
          <p:nvPr/>
        </p:nvSpPr>
        <p:spPr>
          <a:xfrm>
            <a:off x="9144000" y="3537807"/>
            <a:ext cx="91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unwind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CB4177-AE11-D8BA-EE55-BA2B7D29F89E}"/>
              </a:ext>
            </a:extLst>
          </p:cNvPr>
          <p:cNvSpPr txBox="1"/>
          <p:nvPr/>
        </p:nvSpPr>
        <p:spPr>
          <a:xfrm>
            <a:off x="9144000" y="2902676"/>
            <a:ext cx="916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unwind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8F9A93-E63F-6AAF-C7C5-4A0A2DFAD12B}"/>
              </a:ext>
            </a:extLst>
          </p:cNvPr>
          <p:cNvSpPr txBox="1"/>
          <p:nvPr/>
        </p:nvSpPr>
        <p:spPr>
          <a:xfrm>
            <a:off x="1284819" y="2046469"/>
            <a:ext cx="121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Path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CA4AD2-1A66-8469-5415-A7E357142940}"/>
              </a:ext>
            </a:extLst>
          </p:cNvPr>
          <p:cNvSpPr txBox="1"/>
          <p:nvPr/>
        </p:nvSpPr>
        <p:spPr>
          <a:xfrm>
            <a:off x="7198678" y="1623845"/>
            <a:ext cx="153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Frames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D78E57-DEB1-9BEF-6028-FAFD4BBFF639}"/>
              </a:ext>
            </a:extLst>
          </p:cNvPr>
          <p:cNvSpPr txBox="1"/>
          <p:nvPr/>
        </p:nvSpPr>
        <p:spPr>
          <a:xfrm>
            <a:off x="4766983" y="4987983"/>
            <a:ext cx="5678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throw</a:t>
            </a:r>
            <a:r>
              <a:rPr lang="en-US" sz="2400" dirty="0">
                <a:solidFill>
                  <a:srgbClr val="FF0000"/>
                </a:solidFill>
              </a:rPr>
              <a:t> mechanics are different than </a:t>
            </a:r>
            <a:r>
              <a:rPr lang="en-US" sz="2400" dirty="0">
                <a:solidFill>
                  <a:srgbClr val="0070C0"/>
                </a:solidFill>
              </a:rPr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213838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1" grpId="0"/>
      <p:bldP spid="31" grpId="1"/>
      <p:bldP spid="32" grpId="0"/>
      <p:bldP spid="33" grpId="0"/>
      <p:bldP spid="33" grpId="1"/>
      <p:bldP spid="34" grpId="0"/>
      <p:bldP spid="34" grpId="1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952109C-283D-3538-223F-E601024D9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65" y="813734"/>
            <a:ext cx="3581400" cy="711200"/>
          </a:xfrm>
          <a:prstGeom prst="rect">
            <a:avLst/>
          </a:prstGeom>
        </p:spPr>
      </p:pic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9BEE0555-C5D9-F7ED-7AAB-AF4597BA9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006" y="1143187"/>
            <a:ext cx="5562600" cy="736600"/>
          </a:xfrm>
          <a:prstGeom prst="rect">
            <a:avLst/>
          </a:prstGeom>
        </p:spPr>
      </p:pic>
      <p:pic>
        <p:nvPicPr>
          <p:cNvPr id="8" name="Picture 7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931A15D9-207C-4DF1-2471-23C135192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724" y="2328209"/>
            <a:ext cx="3784600" cy="584200"/>
          </a:xfrm>
          <a:prstGeom prst="rect">
            <a:avLst/>
          </a:prstGeom>
        </p:spPr>
      </p:pic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AAD13A1-851D-1CFF-6E45-B987A427A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8006" y="2328209"/>
            <a:ext cx="6896100" cy="2514600"/>
          </a:xfrm>
          <a:prstGeom prst="rect">
            <a:avLst/>
          </a:prstGeom>
        </p:spPr>
      </p:pic>
      <p:pic>
        <p:nvPicPr>
          <p:cNvPr id="12" name="Picture 11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A9A353CF-5763-587C-C0F4-3E4B47895E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22505"/>
          <a:stretch/>
        </p:blipFill>
        <p:spPr>
          <a:xfrm>
            <a:off x="996202" y="4973544"/>
            <a:ext cx="5600700" cy="13680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12338F-CF3E-4E78-CDB4-1529A0E38564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4161865" y="1169334"/>
            <a:ext cx="726141" cy="342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03B7C1-7D0C-10B6-EA70-AC99847980FC}"/>
              </a:ext>
            </a:extLst>
          </p:cNvPr>
          <p:cNvCxnSpPr>
            <a:cxnSpLocks/>
          </p:cNvCxnSpPr>
          <p:nvPr/>
        </p:nvCxnSpPr>
        <p:spPr>
          <a:xfrm flipH="1">
            <a:off x="2124635" y="1748771"/>
            <a:ext cx="5152467" cy="712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998C7E-5D7D-9A1C-3632-4EAD08607899}"/>
              </a:ext>
            </a:extLst>
          </p:cNvPr>
          <p:cNvCxnSpPr>
            <a:cxnSpLocks/>
          </p:cNvCxnSpPr>
          <p:nvPr/>
        </p:nvCxnSpPr>
        <p:spPr>
          <a:xfrm flipH="1">
            <a:off x="5754222" y="1762218"/>
            <a:ext cx="4075578" cy="528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8E45C7-67C9-7B7B-04FD-A5671F8113E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596902" y="4842809"/>
            <a:ext cx="1739154" cy="448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461F75-78BF-BC9C-98C4-3051C59E85CD}"/>
              </a:ext>
            </a:extLst>
          </p:cNvPr>
          <p:cNvSpPr txBox="1"/>
          <p:nvPr/>
        </p:nvSpPr>
        <p:spPr>
          <a:xfrm>
            <a:off x="4913406" y="251311"/>
            <a:ext cx="368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LLVM’s exception handling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B1E8-86C2-1D12-D9FC-23A1FC40F025}"/>
              </a:ext>
            </a:extLst>
          </p:cNvPr>
          <p:cNvSpPr txBox="1"/>
          <p:nvPr/>
        </p:nvSpPr>
        <p:spPr>
          <a:xfrm>
            <a:off x="1024858" y="3895437"/>
            <a:ext cx="352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exception structure &amp; selector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B65F10-C221-D1F7-C77F-2D9A9BF323BE}"/>
              </a:ext>
            </a:extLst>
          </p:cNvPr>
          <p:cNvSpPr txBox="1"/>
          <p:nvPr/>
        </p:nvSpPr>
        <p:spPr>
          <a:xfrm>
            <a:off x="2124635" y="4291912"/>
            <a:ext cx="168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selector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06F7EF-58D8-3265-95E8-7D26F63A126D}"/>
              </a:ext>
            </a:extLst>
          </p:cNvPr>
          <p:cNvCxnSpPr>
            <a:stCxn id="25" idx="3"/>
          </p:cNvCxnSpPr>
          <p:nvPr/>
        </p:nvCxnSpPr>
        <p:spPr>
          <a:xfrm flipV="1">
            <a:off x="4553324" y="3694493"/>
            <a:ext cx="529664" cy="385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A86887-9549-58FD-4548-E877129DF486}"/>
              </a:ext>
            </a:extLst>
          </p:cNvPr>
          <p:cNvCxnSpPr>
            <a:stCxn id="26" idx="3"/>
          </p:cNvCxnSpPr>
          <p:nvPr/>
        </p:nvCxnSpPr>
        <p:spPr>
          <a:xfrm flipV="1">
            <a:off x="3811764" y="4392519"/>
            <a:ext cx="1244762" cy="84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CCA1A87-EA7F-699C-7CD1-4D79DFDD2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2011" y="5179890"/>
            <a:ext cx="3365500" cy="11684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5088AE-4645-EA4C-0DEC-3218A85F793A}"/>
              </a:ext>
            </a:extLst>
          </p:cNvPr>
          <p:cNvCxnSpPr>
            <a:cxnSpLocks/>
          </p:cNvCxnSpPr>
          <p:nvPr/>
        </p:nvCxnSpPr>
        <p:spPr>
          <a:xfrm flipH="1">
            <a:off x="8821271" y="4787139"/>
            <a:ext cx="1223681" cy="392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5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Dynamic Linking</a:t>
            </a:r>
          </a:p>
        </p:txBody>
      </p:sp>
    </p:spTree>
    <p:extLst>
      <p:ext uri="{BB962C8B-B14F-4D97-AF65-F5344CB8AC3E}">
        <p14:creationId xmlns:p14="http://schemas.microsoft.com/office/powerpoint/2010/main" val="3037457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117FA4-1DE8-3CA1-4D1A-9C589DF25EA0}"/>
              </a:ext>
            </a:extLst>
          </p:cNvPr>
          <p:cNvSpPr/>
          <p:nvPr/>
        </p:nvSpPr>
        <p:spPr>
          <a:xfrm>
            <a:off x="601007" y="1290964"/>
            <a:ext cx="2097742" cy="38122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61B77C-B89B-8565-E0A6-98F0ACF7A7AA}"/>
              </a:ext>
            </a:extLst>
          </p:cNvPr>
          <p:cNvSpPr/>
          <p:nvPr/>
        </p:nvSpPr>
        <p:spPr>
          <a:xfrm>
            <a:off x="601007" y="2765727"/>
            <a:ext cx="2097742" cy="19812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2CA639-07CB-8903-52F5-89377D7EF277}"/>
              </a:ext>
            </a:extLst>
          </p:cNvPr>
          <p:cNvSpPr txBox="1"/>
          <p:nvPr/>
        </p:nvSpPr>
        <p:spPr>
          <a:xfrm>
            <a:off x="2467709" y="5297282"/>
            <a:ext cx="4904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is address of “</a:t>
            </a:r>
            <a:r>
              <a:rPr lang="en-US" sz="2400" dirty="0" err="1">
                <a:solidFill>
                  <a:srgbClr val="0070C0"/>
                </a:solidFill>
              </a:rPr>
              <a:t>printf</a:t>
            </a:r>
            <a:r>
              <a:rPr lang="en-US" sz="2400" dirty="0">
                <a:solidFill>
                  <a:srgbClr val="FF0000"/>
                </a:solidFill>
              </a:rPr>
              <a:t>” resolved?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22034-D2C7-F9AF-AA6C-87DD739477B5}"/>
              </a:ext>
            </a:extLst>
          </p:cNvPr>
          <p:cNvSpPr txBox="1"/>
          <p:nvPr/>
        </p:nvSpPr>
        <p:spPr>
          <a:xfrm>
            <a:off x="3095312" y="4668514"/>
            <a:ext cx="112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</a:t>
            </a:r>
            <a:r>
              <a:rPr lang="en-US" dirty="0" err="1">
                <a:solidFill>
                  <a:srgbClr val="0070C0"/>
                </a:solidFill>
              </a:rPr>
              <a:t>printf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770A6F-E755-0E62-4024-C5F6CF6CBDD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50125" y="4474436"/>
            <a:ext cx="645187" cy="378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0B53A-C9F4-9C03-0726-627F1514CC72}"/>
              </a:ext>
            </a:extLst>
          </p:cNvPr>
          <p:cNvSpPr/>
          <p:nvPr/>
        </p:nvSpPr>
        <p:spPr>
          <a:xfrm>
            <a:off x="601007" y="1644145"/>
            <a:ext cx="2097742" cy="33014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Linked Libs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84ECA-74C4-412A-9896-8071F0240C24}"/>
              </a:ext>
            </a:extLst>
          </p:cNvPr>
          <p:cNvSpPr txBox="1"/>
          <p:nvPr/>
        </p:nvSpPr>
        <p:spPr>
          <a:xfrm>
            <a:off x="3389256" y="1615507"/>
            <a:ext cx="10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libc.so</a:t>
            </a:r>
            <a:r>
              <a:rPr lang="en-US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C5732D-F7CB-683B-0449-4748424BDE49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2698749" y="1800173"/>
            <a:ext cx="690507" cy="9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D017C7-75F7-DA2A-0F96-5FF132025D62}"/>
              </a:ext>
            </a:extLst>
          </p:cNvPr>
          <p:cNvSpPr txBox="1"/>
          <p:nvPr/>
        </p:nvSpPr>
        <p:spPr>
          <a:xfrm>
            <a:off x="6359445" y="1188440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libc.so</a:t>
            </a:r>
            <a:r>
              <a:rPr lang="en-US" dirty="0"/>
              <a:t>… file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C3050B-9FB1-13E5-CA16-CD0F02BDA084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531130" y="1315199"/>
            <a:ext cx="377744" cy="57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AA30A36-A7D4-DA97-99CD-201BB6AF2057}"/>
              </a:ext>
            </a:extLst>
          </p:cNvPr>
          <p:cNvSpPr/>
          <p:nvPr/>
        </p:nvSpPr>
        <p:spPr>
          <a:xfrm>
            <a:off x="8908874" y="428604"/>
            <a:ext cx="2097742" cy="58494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D03A4B-75A9-C211-6F79-02CDD72198B8}"/>
              </a:ext>
            </a:extLst>
          </p:cNvPr>
          <p:cNvSpPr/>
          <p:nvPr/>
        </p:nvSpPr>
        <p:spPr>
          <a:xfrm>
            <a:off x="8908874" y="2765727"/>
            <a:ext cx="2097742" cy="31561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Machine Code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602705-8AF6-6790-8024-42F654FADABD}"/>
              </a:ext>
            </a:extLst>
          </p:cNvPr>
          <p:cNvSpPr/>
          <p:nvPr/>
        </p:nvSpPr>
        <p:spPr>
          <a:xfrm>
            <a:off x="8908874" y="1109653"/>
            <a:ext cx="2097742" cy="6995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Dyn</a:t>
            </a:r>
            <a:r>
              <a:rPr lang="en-US" dirty="0">
                <a:solidFill>
                  <a:schemeClr val="tx1"/>
                </a:solidFill>
              </a:rPr>
              <a:t> Linked Lib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4EC841-BCD7-180F-5FC6-962E5324D302}"/>
              </a:ext>
            </a:extLst>
          </p:cNvPr>
          <p:cNvCxnSpPr/>
          <p:nvPr/>
        </p:nvCxnSpPr>
        <p:spPr>
          <a:xfrm>
            <a:off x="5688106" y="268941"/>
            <a:ext cx="0" cy="50283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8CF132-36E6-C6E5-748F-6CD126FC8F44}"/>
              </a:ext>
            </a:extLst>
          </p:cNvPr>
          <p:cNvSpPr txBox="1"/>
          <p:nvPr/>
        </p:nvSpPr>
        <p:spPr>
          <a:xfrm>
            <a:off x="3751729" y="33617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 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4DF2B3-3DC1-A96A-0536-2A27AE3AB6B0}"/>
              </a:ext>
            </a:extLst>
          </p:cNvPr>
          <p:cNvSpPr txBox="1"/>
          <p:nvPr/>
        </p:nvSpPr>
        <p:spPr>
          <a:xfrm>
            <a:off x="6119179" y="336176"/>
            <a:ext cx="110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Time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E5E9E1-FB8F-9AFD-8ACE-F3E5612A8CD8}"/>
              </a:ext>
            </a:extLst>
          </p:cNvPr>
          <p:cNvSpPr txBox="1"/>
          <p:nvPr/>
        </p:nvSpPr>
        <p:spPr>
          <a:xfrm>
            <a:off x="1063109" y="921632"/>
            <a:ext cx="131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 Image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E14A84-35A2-47A3-4D84-FE2AE0BC6DDA}"/>
              </a:ext>
            </a:extLst>
          </p:cNvPr>
          <p:cNvSpPr txBox="1"/>
          <p:nvPr/>
        </p:nvSpPr>
        <p:spPr>
          <a:xfrm>
            <a:off x="9036018" y="63036"/>
            <a:ext cx="184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Memory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DEA375-27FF-D3B8-EA8B-358F515795E1}"/>
              </a:ext>
            </a:extLst>
          </p:cNvPr>
          <p:cNvSpPr/>
          <p:nvPr/>
        </p:nvSpPr>
        <p:spPr>
          <a:xfrm>
            <a:off x="1828142" y="3200400"/>
            <a:ext cx="629197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F04BB-2EE3-F8EA-2074-6909AE414924}"/>
              </a:ext>
            </a:extLst>
          </p:cNvPr>
          <p:cNvSpPr txBox="1"/>
          <p:nvPr/>
        </p:nvSpPr>
        <p:spPr>
          <a:xfrm>
            <a:off x="2696864" y="3648619"/>
            <a:ext cx="2542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printf@plt</a:t>
            </a:r>
            <a:r>
              <a:rPr lang="en-US" dirty="0"/>
              <a:t> (@0x123456)</a:t>
            </a:r>
            <a:br>
              <a:rPr lang="en-US" dirty="0"/>
            </a:br>
            <a:r>
              <a:rPr lang="en-US" dirty="0"/>
              <a:t>      load </a:t>
            </a:r>
            <a:r>
              <a:rPr lang="en-US" dirty="0" err="1"/>
              <a:t>addr</a:t>
            </a:r>
            <a:r>
              <a:rPr lang="en-US" dirty="0"/>
              <a:t> </a:t>
            </a:r>
            <a:r>
              <a:rPr lang="en-US" dirty="0" err="1"/>
              <a:t>printf@got</a:t>
            </a:r>
            <a:endParaRPr lang="en-US" dirty="0"/>
          </a:p>
          <a:p>
            <a:r>
              <a:rPr lang="en-US" dirty="0"/>
              <a:t>      call </a:t>
            </a:r>
            <a:r>
              <a:rPr lang="en-US" dirty="0" err="1"/>
              <a:t>addr</a:t>
            </a:r>
            <a:r>
              <a:rPr lang="en-US" dirty="0"/>
              <a:t> </a:t>
            </a:r>
            <a:r>
              <a:rPr lang="en-US" dirty="0" err="1"/>
              <a:t>printf@got</a:t>
            </a:r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E86510-3816-70C9-1513-E94B5A3921CB}"/>
              </a:ext>
            </a:extLst>
          </p:cNvPr>
          <p:cNvCxnSpPr>
            <a:cxnSpLocks/>
            <a:endCxn id="9" idx="3"/>
          </p:cNvCxnSpPr>
          <p:nvPr/>
        </p:nvCxnSpPr>
        <p:spPr>
          <a:xfrm>
            <a:off x="3563471" y="4853180"/>
            <a:ext cx="6577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D272AE3-296F-69B0-BCAE-304983A8D22A}"/>
              </a:ext>
            </a:extLst>
          </p:cNvPr>
          <p:cNvSpPr txBox="1"/>
          <p:nvPr/>
        </p:nvSpPr>
        <p:spPr>
          <a:xfrm>
            <a:off x="4167410" y="466851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0x123456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74C524C-3D3D-2E71-404E-3A54E965C343}"/>
              </a:ext>
            </a:extLst>
          </p:cNvPr>
          <p:cNvSpPr/>
          <p:nvPr/>
        </p:nvSpPr>
        <p:spPr>
          <a:xfrm>
            <a:off x="599122" y="2160788"/>
            <a:ext cx="2097742" cy="33014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F8FF9BF-4C98-0590-C6DB-93A88F1EC4BD}"/>
              </a:ext>
            </a:extLst>
          </p:cNvPr>
          <p:cNvCxnSpPr/>
          <p:nvPr/>
        </p:nvCxnSpPr>
        <p:spPr>
          <a:xfrm flipV="1">
            <a:off x="2721029" y="2342690"/>
            <a:ext cx="690507" cy="9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C1E1BA-14B4-845E-B70C-F3B9DF669263}"/>
              </a:ext>
            </a:extLst>
          </p:cNvPr>
          <p:cNvSpPr txBox="1"/>
          <p:nvPr/>
        </p:nvSpPr>
        <p:spPr>
          <a:xfrm>
            <a:off x="3428895" y="214119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printf</a:t>
            </a:r>
            <a:r>
              <a:rPr lang="en-US" dirty="0"/>
              <a:t>    0x00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1C76FAA-19A2-D611-1314-EDE09F8E43E4}"/>
              </a:ext>
            </a:extLst>
          </p:cNvPr>
          <p:cNvSpPr txBox="1"/>
          <p:nvPr/>
        </p:nvSpPr>
        <p:spPr>
          <a:xfrm>
            <a:off x="6392687" y="172868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printf</a:t>
            </a:r>
            <a:r>
              <a:rPr lang="en-US" dirty="0"/>
              <a:t>   @0x5718264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DABABB7-FF55-68BD-F290-F6EB10057E8D}"/>
              </a:ext>
            </a:extLst>
          </p:cNvPr>
          <p:cNvCxnSpPr>
            <a:cxnSpLocks/>
          </p:cNvCxnSpPr>
          <p:nvPr/>
        </p:nvCxnSpPr>
        <p:spPr>
          <a:xfrm flipV="1">
            <a:off x="8417859" y="1486113"/>
            <a:ext cx="643415" cy="427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9A38A9B-BFFA-5DA2-7DFB-23C6D20F9482}"/>
              </a:ext>
            </a:extLst>
          </p:cNvPr>
          <p:cNvSpPr/>
          <p:nvPr/>
        </p:nvSpPr>
        <p:spPr>
          <a:xfrm>
            <a:off x="9180537" y="3594105"/>
            <a:ext cx="629197" cy="2286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CE3EA1-B7E6-F97C-37AF-F53A390CAA5E}"/>
              </a:ext>
            </a:extLst>
          </p:cNvPr>
          <p:cNvSpPr txBox="1"/>
          <p:nvPr/>
        </p:nvSpPr>
        <p:spPr>
          <a:xfrm>
            <a:off x="6196863" y="3950225"/>
            <a:ext cx="2542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printf@plt</a:t>
            </a:r>
            <a:r>
              <a:rPr lang="en-US" dirty="0"/>
              <a:t> (@0x123456)</a:t>
            </a:r>
            <a:br>
              <a:rPr lang="en-US" dirty="0"/>
            </a:br>
            <a:r>
              <a:rPr lang="en-US" dirty="0"/>
              <a:t>      load </a:t>
            </a:r>
            <a:r>
              <a:rPr lang="en-US" dirty="0" err="1"/>
              <a:t>addr</a:t>
            </a:r>
            <a:r>
              <a:rPr lang="en-US" dirty="0"/>
              <a:t> </a:t>
            </a:r>
            <a:r>
              <a:rPr lang="en-US" dirty="0" err="1"/>
              <a:t>printf@got</a:t>
            </a:r>
            <a:endParaRPr lang="en-US" dirty="0"/>
          </a:p>
          <a:p>
            <a:r>
              <a:rPr lang="en-US" dirty="0"/>
              <a:t>      call </a:t>
            </a:r>
            <a:r>
              <a:rPr lang="en-US" dirty="0" err="1"/>
              <a:t>addr</a:t>
            </a:r>
            <a:r>
              <a:rPr lang="en-US" dirty="0"/>
              <a:t> </a:t>
            </a:r>
            <a:r>
              <a:rPr lang="en-US" dirty="0" err="1"/>
              <a:t>printf@got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3158E46-90D1-6F9A-B815-8948B2A73937}"/>
              </a:ext>
            </a:extLst>
          </p:cNvPr>
          <p:cNvCxnSpPr>
            <a:cxnSpLocks/>
          </p:cNvCxnSpPr>
          <p:nvPr/>
        </p:nvCxnSpPr>
        <p:spPr>
          <a:xfrm>
            <a:off x="7480895" y="2340091"/>
            <a:ext cx="520759" cy="699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A3A1840-F8C2-FA8C-C0B5-1BB2438FA18C}"/>
              </a:ext>
            </a:extLst>
          </p:cNvPr>
          <p:cNvSpPr txBox="1"/>
          <p:nvPr/>
        </p:nvSpPr>
        <p:spPr>
          <a:xfrm>
            <a:off x="6998526" y="4971243"/>
            <a:ext cx="156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0x123456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299DE3-ADF7-9A7E-634D-7D0A24F1F9F1}"/>
              </a:ext>
            </a:extLst>
          </p:cNvPr>
          <p:cNvCxnSpPr>
            <a:endCxn id="61" idx="3"/>
          </p:cNvCxnSpPr>
          <p:nvPr/>
        </p:nvCxnSpPr>
        <p:spPr>
          <a:xfrm flipH="1">
            <a:off x="8558825" y="5155909"/>
            <a:ext cx="10558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6D50955-8E6D-28CF-A1E2-9F77B1CE09D7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457339" y="3314700"/>
            <a:ext cx="527908" cy="333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1806D1-3BBF-9EEC-C128-40FCF2C26D3D}"/>
              </a:ext>
            </a:extLst>
          </p:cNvPr>
          <p:cNvCxnSpPr>
            <a:stCxn id="57" idx="1"/>
            <a:endCxn id="58" idx="0"/>
          </p:cNvCxnSpPr>
          <p:nvPr/>
        </p:nvCxnSpPr>
        <p:spPr>
          <a:xfrm flipH="1">
            <a:off x="7468205" y="3708405"/>
            <a:ext cx="1712332" cy="241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A712233-16E5-85AB-99A8-F15A5FAC97A8}"/>
              </a:ext>
            </a:extLst>
          </p:cNvPr>
          <p:cNvSpPr txBox="1"/>
          <p:nvPr/>
        </p:nvSpPr>
        <p:spPr>
          <a:xfrm>
            <a:off x="7395803" y="250045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0x5718264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5A16CD9-021B-4DBA-C98C-B20B109CC08E}"/>
              </a:ext>
            </a:extLst>
          </p:cNvPr>
          <p:cNvSpPr/>
          <p:nvPr/>
        </p:nvSpPr>
        <p:spPr>
          <a:xfrm>
            <a:off x="8904511" y="2140604"/>
            <a:ext cx="2097742" cy="33014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GOT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89C0D8-F33E-99D5-E43F-C25DD74F1640}"/>
              </a:ext>
            </a:extLst>
          </p:cNvPr>
          <p:cNvSpPr txBox="1"/>
          <p:nvPr/>
        </p:nvSpPr>
        <p:spPr>
          <a:xfrm>
            <a:off x="6722327" y="2188383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printf</a:t>
            </a:r>
            <a:r>
              <a:rPr lang="en-US" dirty="0"/>
              <a:t>    0x00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F1BEDC2-3907-FB55-2F7F-3D425228D0FA}"/>
              </a:ext>
            </a:extLst>
          </p:cNvPr>
          <p:cNvCxnSpPr>
            <a:stCxn id="70" idx="1"/>
            <a:endCxn id="71" idx="3"/>
          </p:cNvCxnSpPr>
          <p:nvPr/>
        </p:nvCxnSpPr>
        <p:spPr>
          <a:xfrm flipH="1">
            <a:off x="8098025" y="2305676"/>
            <a:ext cx="806486" cy="67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6643BA8-383A-AF1B-D3D2-ECD907C4A92A}"/>
              </a:ext>
            </a:extLst>
          </p:cNvPr>
          <p:cNvSpPr txBox="1"/>
          <p:nvPr/>
        </p:nvSpPr>
        <p:spPr>
          <a:xfrm>
            <a:off x="4732363" y="2769962"/>
            <a:ext cx="1911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Trampoline</a:t>
            </a:r>
          </a:p>
        </p:txBody>
      </p:sp>
    </p:spTree>
    <p:extLst>
      <p:ext uri="{BB962C8B-B14F-4D97-AF65-F5344CB8AC3E}">
        <p14:creationId xmlns:p14="http://schemas.microsoft.com/office/powerpoint/2010/main" val="199246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 animBg="1"/>
      <p:bldP spid="16" grpId="0"/>
      <p:bldP spid="19" grpId="0"/>
      <p:bldP spid="22" grpId="0" animBg="1"/>
      <p:bldP spid="22" grpId="1" animBg="1"/>
      <p:bldP spid="23" grpId="0" animBg="1"/>
      <p:bldP spid="27" grpId="0" animBg="1"/>
      <p:bldP spid="36" grpId="0"/>
      <p:bldP spid="37" grpId="0"/>
      <p:bldP spid="39" grpId="0"/>
      <p:bldP spid="40" grpId="0" animBg="1"/>
      <p:bldP spid="41" grpId="0"/>
      <p:bldP spid="46" grpId="0"/>
      <p:bldP spid="49" grpId="0" animBg="1"/>
      <p:bldP spid="51" grpId="0"/>
      <p:bldP spid="52" grpId="0"/>
      <p:bldP spid="57" grpId="0" animBg="1"/>
      <p:bldP spid="58" grpId="0"/>
      <p:bldP spid="61" grpId="0"/>
      <p:bldP spid="69" grpId="0"/>
      <p:bldP spid="70" grpId="0" animBg="1"/>
      <p:bldP spid="71" grpId="0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B4DF-CC91-3122-58F7-8D21AB74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memlens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C120B-204C-5800-35AA-53A8F2D3C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  <a:p>
            <a:pPr lvl="1"/>
            <a:r>
              <a:rPr lang="en-US" dirty="0" err="1"/>
              <a:t>memlens.hpp</a:t>
            </a:r>
            <a:endParaRPr lang="en-US" dirty="0"/>
          </a:p>
          <a:p>
            <a:pPr lvl="1"/>
            <a:r>
              <a:rPr lang="en-US" dirty="0" err="1"/>
              <a:t>memlens.cpp</a:t>
            </a:r>
            <a:endParaRPr lang="en-US" dirty="0"/>
          </a:p>
          <a:p>
            <a:pPr lvl="1"/>
            <a:r>
              <a:rPr lang="en-US" dirty="0" err="1"/>
              <a:t>memlens</a:t>
            </a:r>
            <a:r>
              <a:rPr lang="en-US" dirty="0"/>
              <a:t>-[</a:t>
            </a:r>
            <a:r>
              <a:rPr lang="en-US" dirty="0" err="1"/>
              <a:t>linux</a:t>
            </a:r>
            <a:r>
              <a:rPr lang="en-US" dirty="0"/>
              <a:t>/windows/</a:t>
            </a:r>
            <a:r>
              <a:rPr lang="en-US" dirty="0" err="1"/>
              <a:t>macos</a:t>
            </a:r>
            <a:r>
              <a:rPr lang="en-US" dirty="0"/>
              <a:t>].</a:t>
            </a:r>
            <a:r>
              <a:rPr lang="en-US" dirty="0" err="1"/>
              <a:t>hpp</a:t>
            </a:r>
            <a:endParaRPr lang="en-US" dirty="0"/>
          </a:p>
          <a:p>
            <a:r>
              <a:rPr lang="en-US" dirty="0"/>
              <a:t>To compile:</a:t>
            </a:r>
          </a:p>
          <a:p>
            <a:pPr lvl="1"/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macos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make </a:t>
            </a:r>
            <a:r>
              <a:rPr lang="en-US" dirty="0" err="1">
                <a:solidFill>
                  <a:srgbClr val="FF0000"/>
                </a:solidFill>
              </a:rPr>
              <a:t>memlens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windows: </a:t>
            </a:r>
            <a:r>
              <a:rPr lang="en-US" dirty="0">
                <a:solidFill>
                  <a:srgbClr val="FF0000"/>
                </a:solidFill>
              </a:rPr>
              <a:t>cl /</a:t>
            </a:r>
            <a:r>
              <a:rPr lang="en-US" dirty="0" err="1">
                <a:solidFill>
                  <a:srgbClr val="FF0000"/>
                </a:solidFill>
              </a:rPr>
              <a:t>EHsc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memlens.cpp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2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AD32-5298-DA7C-3ABD-74E1516E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B7AF7-6977-5419-FE88-2CF464BD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Layout – text, data, stack, heap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Classes</a:t>
            </a:r>
          </a:p>
          <a:p>
            <a:r>
              <a:rPr lang="en-US" dirty="0"/>
              <a:t>Polymorphism</a:t>
            </a:r>
          </a:p>
          <a:p>
            <a:r>
              <a:rPr lang="en-US" dirty="0"/>
              <a:t>try / catch</a:t>
            </a:r>
          </a:p>
          <a:p>
            <a:r>
              <a:rPr lang="en-US" dirty="0"/>
              <a:t>Dynamic Linking</a:t>
            </a:r>
          </a:p>
        </p:txBody>
      </p:sp>
    </p:spTree>
    <p:extLst>
      <p:ext uri="{BB962C8B-B14F-4D97-AF65-F5344CB8AC3E}">
        <p14:creationId xmlns:p14="http://schemas.microsoft.com/office/powerpoint/2010/main" val="1802464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49BB-72D7-A495-6971-B6ECF21C4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9360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255E43A-27C8-A8DE-940F-FB9ACD6C5BE0}"/>
              </a:ext>
            </a:extLst>
          </p:cNvPr>
          <p:cNvSpPr txBox="1"/>
          <p:nvPr/>
        </p:nvSpPr>
        <p:spPr>
          <a:xfrm>
            <a:off x="1011198" y="945945"/>
            <a:ext cx="10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Thread 1</a:t>
            </a:r>
          </a:p>
        </p:txBody>
      </p:sp>
      <p:sp>
        <p:nvSpPr>
          <p:cNvPr id="4" name="Thread 1">
            <a:extLst>
              <a:ext uri="{FF2B5EF4-FFF2-40B4-BE49-F238E27FC236}">
                <a16:creationId xmlns:a16="http://schemas.microsoft.com/office/drawing/2014/main" id="{08F1A921-9F13-2DAC-3DDE-66B1F6C06816}"/>
              </a:ext>
            </a:extLst>
          </p:cNvPr>
          <p:cNvSpPr/>
          <p:nvPr/>
        </p:nvSpPr>
        <p:spPr>
          <a:xfrm>
            <a:off x="916995" y="1315277"/>
            <a:ext cx="1229140" cy="44229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4A8D8D-AFEA-CAE8-61BF-E28E3F64BF7A}"/>
              </a:ext>
            </a:extLst>
          </p:cNvPr>
          <p:cNvSpPr/>
          <p:nvPr/>
        </p:nvSpPr>
        <p:spPr>
          <a:xfrm>
            <a:off x="6705601" y="1315277"/>
            <a:ext cx="4890052" cy="201101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14D4A8-D271-EDC5-2BC9-BC055A74559E}"/>
              </a:ext>
            </a:extLst>
          </p:cNvPr>
          <p:cNvCxnSpPr>
            <a:cxnSpLocks/>
          </p:cNvCxnSpPr>
          <p:nvPr/>
        </p:nvCxnSpPr>
        <p:spPr>
          <a:xfrm>
            <a:off x="8328991" y="1304476"/>
            <a:ext cx="0" cy="2011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86472F-22AD-F38A-2B7A-FB7084465A5F}"/>
              </a:ext>
            </a:extLst>
          </p:cNvPr>
          <p:cNvCxnSpPr>
            <a:cxnSpLocks/>
          </p:cNvCxnSpPr>
          <p:nvPr/>
        </p:nvCxnSpPr>
        <p:spPr>
          <a:xfrm>
            <a:off x="9044608" y="1315277"/>
            <a:ext cx="0" cy="2011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9FE032B-169D-261A-BEEF-0CDDCB0FA014}"/>
              </a:ext>
            </a:extLst>
          </p:cNvPr>
          <p:cNvSpPr txBox="1"/>
          <p:nvPr/>
        </p:nvSpPr>
        <p:spPr>
          <a:xfrm>
            <a:off x="7075291" y="2027294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Eden</a:t>
            </a:r>
          </a:p>
          <a:p>
            <a:pPr algn="ctr"/>
            <a:r>
              <a:rPr lang="en-US" sz="1400" dirty="0"/>
              <a:t>Space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01D5BB-E9EF-551D-A81E-B8CB8D5A9A1E}"/>
              </a:ext>
            </a:extLst>
          </p:cNvPr>
          <p:cNvSpPr txBox="1"/>
          <p:nvPr/>
        </p:nvSpPr>
        <p:spPr>
          <a:xfrm>
            <a:off x="9925232" y="2027294"/>
            <a:ext cx="742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Oldgen</a:t>
            </a:r>
            <a:endParaRPr lang="en-US" sz="1400" dirty="0"/>
          </a:p>
          <a:p>
            <a:pPr algn="ctr"/>
            <a:r>
              <a:rPr lang="en-US" sz="1400" dirty="0"/>
              <a:t>Space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1C70D7-F1B9-5E69-2584-04C8BDAEFD59}"/>
              </a:ext>
            </a:extLst>
          </p:cNvPr>
          <p:cNvSpPr txBox="1"/>
          <p:nvPr/>
        </p:nvSpPr>
        <p:spPr>
          <a:xfrm rot="5400000">
            <a:off x="8065554" y="2196570"/>
            <a:ext cx="1336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Survivor Space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44EE16-F2D2-37F1-C252-B4858A7E0C6F}"/>
              </a:ext>
            </a:extLst>
          </p:cNvPr>
          <p:cNvSpPr/>
          <p:nvPr/>
        </p:nvSpPr>
        <p:spPr>
          <a:xfrm>
            <a:off x="8913855" y="3581113"/>
            <a:ext cx="2333927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Permgen</a:t>
            </a:r>
            <a:r>
              <a:rPr lang="en-US" sz="1400" dirty="0"/>
              <a:t> 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DF559-B017-1EA2-C4A9-CA75A0F7B2EE}"/>
              </a:ext>
            </a:extLst>
          </p:cNvPr>
          <p:cNvSpPr txBox="1"/>
          <p:nvPr/>
        </p:nvSpPr>
        <p:spPr>
          <a:xfrm>
            <a:off x="8448013" y="945945"/>
            <a:ext cx="15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 Memory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9B1551-413C-930B-4716-E90CED52B061}"/>
              </a:ext>
            </a:extLst>
          </p:cNvPr>
          <p:cNvSpPr/>
          <p:nvPr/>
        </p:nvSpPr>
        <p:spPr>
          <a:xfrm>
            <a:off x="8005665" y="3570312"/>
            <a:ext cx="838325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Code Cache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AB864A-5837-2DDA-95EC-6E8C5F6FAED9}"/>
              </a:ext>
            </a:extLst>
          </p:cNvPr>
          <p:cNvSpPr/>
          <p:nvPr/>
        </p:nvSpPr>
        <p:spPr>
          <a:xfrm>
            <a:off x="1089456" y="2848745"/>
            <a:ext cx="904267" cy="2213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3AB7A-31C5-94C7-E8F4-027409B86592}"/>
              </a:ext>
            </a:extLst>
          </p:cNvPr>
          <p:cNvSpPr/>
          <p:nvPr/>
        </p:nvSpPr>
        <p:spPr>
          <a:xfrm>
            <a:off x="1089456" y="3070129"/>
            <a:ext cx="904267" cy="2213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E58CF0-2FEC-AC70-2057-BEBBEBDF5F90}"/>
              </a:ext>
            </a:extLst>
          </p:cNvPr>
          <p:cNvSpPr/>
          <p:nvPr/>
        </p:nvSpPr>
        <p:spPr>
          <a:xfrm>
            <a:off x="1089456" y="3291513"/>
            <a:ext cx="904267" cy="2213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C2560-89AC-562F-C921-EFC727CDBE57}"/>
              </a:ext>
            </a:extLst>
          </p:cNvPr>
          <p:cNvSpPr/>
          <p:nvPr/>
        </p:nvSpPr>
        <p:spPr>
          <a:xfrm>
            <a:off x="1091126" y="3506173"/>
            <a:ext cx="904267" cy="2213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6548BA-FDCE-0922-7BB0-5E682181C528}"/>
              </a:ext>
            </a:extLst>
          </p:cNvPr>
          <p:cNvSpPr/>
          <p:nvPr/>
        </p:nvSpPr>
        <p:spPr>
          <a:xfrm>
            <a:off x="1089456" y="3724950"/>
            <a:ext cx="904267" cy="2213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6AB5E-D2DD-382A-002B-CE4E529762BD}"/>
              </a:ext>
            </a:extLst>
          </p:cNvPr>
          <p:cNvSpPr/>
          <p:nvPr/>
        </p:nvSpPr>
        <p:spPr>
          <a:xfrm>
            <a:off x="2870270" y="2568480"/>
            <a:ext cx="3368079" cy="31876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648B03-E2D3-F771-7948-688388165EC4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1993723" y="2561756"/>
            <a:ext cx="876547" cy="1273886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632ADDC-D515-DCE0-6011-8C0BDC0F43BD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93723" y="3835642"/>
            <a:ext cx="854002" cy="1920514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A72DF6-D0C2-ECDD-775A-CDB1AF11D434}"/>
              </a:ext>
            </a:extLst>
          </p:cNvPr>
          <p:cNvSpPr txBox="1"/>
          <p:nvPr/>
        </p:nvSpPr>
        <p:spPr>
          <a:xfrm>
            <a:off x="1011198" y="2550514"/>
            <a:ext cx="1053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Stack frames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30B911-9CFC-D2ED-90E7-D3056A577127}"/>
              </a:ext>
            </a:extLst>
          </p:cNvPr>
          <p:cNvGrpSpPr/>
          <p:nvPr/>
        </p:nvGrpSpPr>
        <p:grpSpPr>
          <a:xfrm>
            <a:off x="3069794" y="2679172"/>
            <a:ext cx="1788024" cy="522381"/>
            <a:chOff x="7227463" y="4618786"/>
            <a:chExt cx="1788024" cy="5223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B5FA2C-0456-89A3-9A26-A71EB4811C4A}"/>
                </a:ext>
              </a:extLst>
            </p:cNvPr>
            <p:cNvSpPr/>
            <p:nvPr/>
          </p:nvSpPr>
          <p:spPr>
            <a:xfrm>
              <a:off x="7324531" y="4926563"/>
              <a:ext cx="214604" cy="214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85BBC7E-E9CC-DACE-A119-D7903A569CAB}"/>
                </a:ext>
              </a:extLst>
            </p:cNvPr>
            <p:cNvSpPr/>
            <p:nvPr/>
          </p:nvSpPr>
          <p:spPr>
            <a:xfrm>
              <a:off x="7532666" y="4926563"/>
              <a:ext cx="214604" cy="214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E8A2BD8-D564-C588-8B66-96D2E5594F98}"/>
                </a:ext>
              </a:extLst>
            </p:cNvPr>
            <p:cNvSpPr/>
            <p:nvPr/>
          </p:nvSpPr>
          <p:spPr>
            <a:xfrm>
              <a:off x="7747270" y="4926563"/>
              <a:ext cx="214604" cy="214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16B3912-086C-010B-2742-F177817344EA}"/>
                </a:ext>
              </a:extLst>
            </p:cNvPr>
            <p:cNvSpPr/>
            <p:nvPr/>
          </p:nvSpPr>
          <p:spPr>
            <a:xfrm>
              <a:off x="7955405" y="4926563"/>
              <a:ext cx="214604" cy="214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AD3ECAB-345F-06C1-52A7-48CCBA5B5599}"/>
                </a:ext>
              </a:extLst>
            </p:cNvPr>
            <p:cNvSpPr/>
            <p:nvPr/>
          </p:nvSpPr>
          <p:spPr>
            <a:xfrm>
              <a:off x="8170009" y="4926563"/>
              <a:ext cx="214604" cy="214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A301BEA-F7C4-FE10-2858-DF4DAACDDC93}"/>
                </a:ext>
              </a:extLst>
            </p:cNvPr>
            <p:cNvSpPr/>
            <p:nvPr/>
          </p:nvSpPr>
          <p:spPr>
            <a:xfrm>
              <a:off x="8378144" y="4926563"/>
              <a:ext cx="214604" cy="214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0F94A8-D0AA-AF79-C01B-E2C11C941442}"/>
                </a:ext>
              </a:extLst>
            </p:cNvPr>
            <p:cNvSpPr/>
            <p:nvPr/>
          </p:nvSpPr>
          <p:spPr>
            <a:xfrm>
              <a:off x="8592748" y="4926563"/>
              <a:ext cx="214604" cy="214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946334F-AFEE-39CC-E757-C08DFC573D10}"/>
                </a:ext>
              </a:extLst>
            </p:cNvPr>
            <p:cNvSpPr/>
            <p:nvPr/>
          </p:nvSpPr>
          <p:spPr>
            <a:xfrm>
              <a:off x="8800883" y="4926563"/>
              <a:ext cx="214604" cy="21460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09DE4A1-7FD3-935E-3B87-A7665E88659D}"/>
                </a:ext>
              </a:extLst>
            </p:cNvPr>
            <p:cNvSpPr txBox="1"/>
            <p:nvPr/>
          </p:nvSpPr>
          <p:spPr>
            <a:xfrm>
              <a:off x="7227463" y="4618786"/>
              <a:ext cx="1714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Local Variable Array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B6B29F2-D708-A7F5-7667-A92209CA4039}"/>
              </a:ext>
            </a:extLst>
          </p:cNvPr>
          <p:cNvGrpSpPr/>
          <p:nvPr/>
        </p:nvGrpSpPr>
        <p:grpSpPr>
          <a:xfrm>
            <a:off x="3166862" y="3479234"/>
            <a:ext cx="2175663" cy="783635"/>
            <a:chOff x="7642967" y="5128420"/>
            <a:chExt cx="2175663" cy="78363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A888C34-3E26-E17D-30BC-42863C29DCA1}"/>
                </a:ext>
              </a:extLst>
            </p:cNvPr>
            <p:cNvSpPr/>
            <p:nvPr/>
          </p:nvSpPr>
          <p:spPr>
            <a:xfrm>
              <a:off x="7642968" y="5128420"/>
              <a:ext cx="805045" cy="2612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AE92C31-7484-EAD2-BE04-6C1BD9ECDBCE}"/>
                </a:ext>
              </a:extLst>
            </p:cNvPr>
            <p:cNvSpPr/>
            <p:nvPr/>
          </p:nvSpPr>
          <p:spPr>
            <a:xfrm>
              <a:off x="7642968" y="5389677"/>
              <a:ext cx="805045" cy="2612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F18507-B5A9-E0F0-32E4-048DF317E8F4}"/>
                </a:ext>
              </a:extLst>
            </p:cNvPr>
            <p:cNvSpPr/>
            <p:nvPr/>
          </p:nvSpPr>
          <p:spPr>
            <a:xfrm>
              <a:off x="7642967" y="5650798"/>
              <a:ext cx="805045" cy="26125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37CA517-3075-E9B7-DA0B-6642B9E2D61E}"/>
                </a:ext>
              </a:extLst>
            </p:cNvPr>
            <p:cNvSpPr txBox="1"/>
            <p:nvPr/>
          </p:nvSpPr>
          <p:spPr>
            <a:xfrm>
              <a:off x="8482623" y="5366416"/>
              <a:ext cx="1336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Operand Stack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CFD72ED-BEA0-49C5-FBD2-F876B60446F3}"/>
              </a:ext>
            </a:extLst>
          </p:cNvPr>
          <p:cNvSpPr/>
          <p:nvPr/>
        </p:nvSpPr>
        <p:spPr>
          <a:xfrm>
            <a:off x="3162350" y="4543329"/>
            <a:ext cx="1480864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References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95BEB37-0C88-B07D-AF77-DF681DBF3CF8}"/>
              </a:ext>
            </a:extLst>
          </p:cNvPr>
          <p:cNvCxnSpPr>
            <a:stCxn id="47" idx="3"/>
            <a:endCxn id="26" idx="2"/>
          </p:cNvCxnSpPr>
          <p:nvPr/>
        </p:nvCxnSpPr>
        <p:spPr>
          <a:xfrm flipV="1">
            <a:off x="4643214" y="4495513"/>
            <a:ext cx="5437605" cy="27641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AA06C38-F773-977D-8063-814689F12CC5}"/>
              </a:ext>
            </a:extLst>
          </p:cNvPr>
          <p:cNvSpPr/>
          <p:nvPr/>
        </p:nvSpPr>
        <p:spPr>
          <a:xfrm>
            <a:off x="1285172" y="1710201"/>
            <a:ext cx="472615" cy="34523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6BBE7A-2612-EEA2-4086-CE14CAA260AB}"/>
              </a:ext>
            </a:extLst>
          </p:cNvPr>
          <p:cNvSpPr txBox="1"/>
          <p:nvPr/>
        </p:nvSpPr>
        <p:spPr>
          <a:xfrm>
            <a:off x="3069794" y="515885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DE705-C256-9A01-BD1F-C9A94DCD23BB}"/>
              </a:ext>
            </a:extLst>
          </p:cNvPr>
          <p:cNvSpPr txBox="1"/>
          <p:nvPr/>
        </p:nvSpPr>
        <p:spPr>
          <a:xfrm>
            <a:off x="3460192" y="752621"/>
            <a:ext cx="885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88958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0124-CC4A-6540-48D9-E88CD3A9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Review</a:t>
            </a:r>
          </a:p>
        </p:txBody>
      </p:sp>
      <p:pic>
        <p:nvPicPr>
          <p:cNvPr id="5" name="Graphic 4" descr="Processor with solid fill">
            <a:extLst>
              <a:ext uri="{FF2B5EF4-FFF2-40B4-BE49-F238E27FC236}">
                <a16:creationId xmlns:a16="http://schemas.microsoft.com/office/drawing/2014/main" id="{1FA32332-0A44-3340-3F32-DC8D46849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3222811"/>
            <a:ext cx="950260" cy="950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D5B982-ABC4-3469-00BF-806D2FE189DB}"/>
              </a:ext>
            </a:extLst>
          </p:cNvPr>
          <p:cNvSpPr/>
          <p:nvPr/>
        </p:nvSpPr>
        <p:spPr>
          <a:xfrm>
            <a:off x="3025589" y="2001371"/>
            <a:ext cx="3805518" cy="38055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5176FD-C17D-4743-EDE4-BCC47AF00358}"/>
              </a:ext>
            </a:extLst>
          </p:cNvPr>
          <p:cNvCxnSpPr/>
          <p:nvPr/>
        </p:nvCxnSpPr>
        <p:spPr>
          <a:xfrm flipV="1">
            <a:off x="1586753" y="2001371"/>
            <a:ext cx="1438836" cy="142762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5E885-3975-305C-FC2D-47ACBB3C87B4}"/>
              </a:ext>
            </a:extLst>
          </p:cNvPr>
          <p:cNvCxnSpPr>
            <a:cxnSpLocks/>
          </p:cNvCxnSpPr>
          <p:nvPr/>
        </p:nvCxnSpPr>
        <p:spPr>
          <a:xfrm>
            <a:off x="1586753" y="3976618"/>
            <a:ext cx="1438836" cy="183027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145F-5B5B-2C7D-2D37-3C275943C0FF}"/>
              </a:ext>
            </a:extLst>
          </p:cNvPr>
          <p:cNvSpPr/>
          <p:nvPr/>
        </p:nvSpPr>
        <p:spPr>
          <a:xfrm>
            <a:off x="3304615" y="3802577"/>
            <a:ext cx="578784" cy="34808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FD97C6-A587-D5F7-CACA-80C887D211B9}"/>
              </a:ext>
            </a:extLst>
          </p:cNvPr>
          <p:cNvSpPr/>
          <p:nvPr/>
        </p:nvSpPr>
        <p:spPr>
          <a:xfrm>
            <a:off x="3304616" y="4320850"/>
            <a:ext cx="2319617" cy="26025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Register File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0BB270-51B3-5990-3698-0ECB92946AAE}"/>
              </a:ext>
            </a:extLst>
          </p:cNvPr>
          <p:cNvSpPr/>
          <p:nvPr/>
        </p:nvSpPr>
        <p:spPr>
          <a:xfrm>
            <a:off x="3304615" y="4751295"/>
            <a:ext cx="2319617" cy="77544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Units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059B5A-E11F-6A14-F0F0-48AF8064D52F}"/>
              </a:ext>
            </a:extLst>
          </p:cNvPr>
          <p:cNvSpPr/>
          <p:nvPr/>
        </p:nvSpPr>
        <p:spPr>
          <a:xfrm rot="16200000">
            <a:off x="5149104" y="3721125"/>
            <a:ext cx="2380130" cy="51098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FB30A-465C-4726-22A6-139873CCC64D}"/>
              </a:ext>
            </a:extLst>
          </p:cNvPr>
          <p:cNvSpPr/>
          <p:nvPr/>
        </p:nvSpPr>
        <p:spPr>
          <a:xfrm>
            <a:off x="4618506" y="2198463"/>
            <a:ext cx="619684" cy="1110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327115-8A0D-8095-22E4-106A77B970CF}"/>
              </a:ext>
            </a:extLst>
          </p:cNvPr>
          <p:cNvSpPr/>
          <p:nvPr/>
        </p:nvSpPr>
        <p:spPr>
          <a:xfrm>
            <a:off x="4618506" y="2307507"/>
            <a:ext cx="619684" cy="1110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325F1A-8CD0-E159-D5FC-C45318887CB5}"/>
              </a:ext>
            </a:extLst>
          </p:cNvPr>
          <p:cNvSpPr/>
          <p:nvPr/>
        </p:nvSpPr>
        <p:spPr>
          <a:xfrm>
            <a:off x="4618506" y="2424189"/>
            <a:ext cx="619684" cy="1110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7466C3-0B42-F302-A815-0E4ED9C0AA54}"/>
              </a:ext>
            </a:extLst>
          </p:cNvPr>
          <p:cNvSpPr/>
          <p:nvPr/>
        </p:nvSpPr>
        <p:spPr>
          <a:xfrm>
            <a:off x="4618506" y="2533233"/>
            <a:ext cx="619684" cy="1110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634DE3-4746-F259-342E-B85BC2C3C2B7}"/>
              </a:ext>
            </a:extLst>
          </p:cNvPr>
          <p:cNvSpPr/>
          <p:nvPr/>
        </p:nvSpPr>
        <p:spPr>
          <a:xfrm>
            <a:off x="3864909" y="2983850"/>
            <a:ext cx="1987924" cy="2552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F48767-38FF-BB97-3257-A73B236D0A70}"/>
              </a:ext>
            </a:extLst>
          </p:cNvPr>
          <p:cNvGrpSpPr/>
          <p:nvPr/>
        </p:nvGrpSpPr>
        <p:grpSpPr>
          <a:xfrm>
            <a:off x="7586147" y="4185222"/>
            <a:ext cx="2890471" cy="1380530"/>
            <a:chOff x="7516906" y="2971800"/>
            <a:chExt cx="2890471" cy="13805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222F4D-1390-88C2-085F-326358349526}"/>
                </a:ext>
              </a:extLst>
            </p:cNvPr>
            <p:cNvSpPr txBox="1"/>
            <p:nvPr/>
          </p:nvSpPr>
          <p:spPr>
            <a:xfrm>
              <a:off x="7695079" y="3429000"/>
              <a:ext cx="27122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Load / Store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Control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Arithmetic &amp; Logical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9216C7-9187-1610-83F1-8E06C94C1E6D}"/>
                </a:ext>
              </a:extLst>
            </p:cNvPr>
            <p:cNvSpPr txBox="1"/>
            <p:nvPr/>
          </p:nvSpPr>
          <p:spPr>
            <a:xfrm>
              <a:off x="7516906" y="2971800"/>
              <a:ext cx="2890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ISA - Instruction Categories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E0C663A-F002-C504-2679-864C9F0DF373}"/>
              </a:ext>
            </a:extLst>
          </p:cNvPr>
          <p:cNvSpPr txBox="1"/>
          <p:nvPr/>
        </p:nvSpPr>
        <p:spPr>
          <a:xfrm>
            <a:off x="7124996" y="3635689"/>
            <a:ext cx="3849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CPU “thinks” in these terms</a:t>
            </a:r>
          </a:p>
        </p:txBody>
      </p:sp>
      <p:pic>
        <p:nvPicPr>
          <p:cNvPr id="29" name="Picture 2" descr="IconExperience » G-Collection » Dram Icon">
            <a:extLst>
              <a:ext uri="{FF2B5EF4-FFF2-40B4-BE49-F238E27FC236}">
                <a16:creationId xmlns:a16="http://schemas.microsoft.com/office/drawing/2014/main" id="{2CE39307-7043-5085-C8C2-5DF66510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64321" y="1126612"/>
            <a:ext cx="1438836" cy="143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Bent Arrow 29">
            <a:extLst>
              <a:ext uri="{FF2B5EF4-FFF2-40B4-BE49-F238E27FC236}">
                <a16:creationId xmlns:a16="http://schemas.microsoft.com/office/drawing/2014/main" id="{61C28C39-96E6-D25E-936E-80FE0970AF07}"/>
              </a:ext>
            </a:extLst>
          </p:cNvPr>
          <p:cNvSpPr/>
          <p:nvPr/>
        </p:nvSpPr>
        <p:spPr>
          <a:xfrm>
            <a:off x="6298828" y="1556218"/>
            <a:ext cx="1729067" cy="1226694"/>
          </a:xfrm>
          <a:prstGeom prst="bentArrow">
            <a:avLst>
              <a:gd name="adj1" fmla="val 8410"/>
              <a:gd name="adj2" fmla="val 9493"/>
              <a:gd name="adj3" fmla="val 9163"/>
              <a:gd name="adj4" fmla="val 42619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F862-AA86-61C2-FAE6-C1E9D29D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that ISA gives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677E-00EA-1959-B8A8-3E19681E2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-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Load / Store</a:t>
            </a:r>
          </a:p>
          <a:p>
            <a:r>
              <a:rPr lang="en-US" dirty="0"/>
              <a:t>Control Flow –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branch, jump, call, return etc.</a:t>
            </a:r>
          </a:p>
          <a:p>
            <a:r>
              <a:rPr lang="en-US" dirty="0"/>
              <a:t>Arithmetic &amp; Logical -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+ - * / &lt;&lt; etc.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7EF47-6377-0E79-E7EF-3EAEAAF40C4C}"/>
              </a:ext>
            </a:extLst>
          </p:cNvPr>
          <p:cNvSpPr txBox="1"/>
          <p:nvPr/>
        </p:nvSpPr>
        <p:spPr>
          <a:xfrm>
            <a:off x="2212501" y="4001294"/>
            <a:ext cx="68931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Every single higher order programming logic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has to be implemented via these</a:t>
            </a:r>
          </a:p>
        </p:txBody>
      </p:sp>
    </p:spTree>
    <p:extLst>
      <p:ext uri="{BB962C8B-B14F-4D97-AF65-F5344CB8AC3E}">
        <p14:creationId xmlns:p14="http://schemas.microsoft.com/office/powerpoint/2010/main" val="310552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3A22AB1-EBF8-400F-6AB9-AB3CA54C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14" y="2831748"/>
            <a:ext cx="6159500" cy="40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DFC494-25AB-E99C-B32B-C9ADF8018F4C}"/>
              </a:ext>
            </a:extLst>
          </p:cNvPr>
          <p:cNvSpPr/>
          <p:nvPr/>
        </p:nvSpPr>
        <p:spPr>
          <a:xfrm>
            <a:off x="8087655" y="655312"/>
            <a:ext cx="2097742" cy="54931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FCC24-71C4-783B-F4FF-A7303E23A822}"/>
              </a:ext>
            </a:extLst>
          </p:cNvPr>
          <p:cNvSpPr txBox="1"/>
          <p:nvPr/>
        </p:nvSpPr>
        <p:spPr>
          <a:xfrm>
            <a:off x="954741" y="860612"/>
            <a:ext cx="293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Total addressable memory?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D553F-9F91-23D4-0114-356FD71E016B}"/>
              </a:ext>
            </a:extLst>
          </p:cNvPr>
          <p:cNvSpPr txBox="1"/>
          <p:nvPr/>
        </p:nvSpPr>
        <p:spPr>
          <a:xfrm>
            <a:off x="3888749" y="860612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2^64 bytes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2309-D50E-124D-27BE-7989027EE127}"/>
              </a:ext>
            </a:extLst>
          </p:cNvPr>
          <p:cNvSpPr txBox="1"/>
          <p:nvPr/>
        </p:nvSpPr>
        <p:spPr>
          <a:xfrm>
            <a:off x="8684317" y="616907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CD6EA-F279-7AE6-53CF-FA300270C660}"/>
              </a:ext>
            </a:extLst>
          </p:cNvPr>
          <p:cNvSpPr txBox="1"/>
          <p:nvPr/>
        </p:nvSpPr>
        <p:spPr>
          <a:xfrm>
            <a:off x="8217041" y="25189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 ff ff ff ff ff ff ff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132CE-2A7C-1EBD-9888-39263800C874}"/>
              </a:ext>
            </a:extLst>
          </p:cNvPr>
          <p:cNvSpPr txBox="1"/>
          <p:nvPr/>
        </p:nvSpPr>
        <p:spPr>
          <a:xfrm>
            <a:off x="744444" y="2034317"/>
            <a:ext cx="382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 all memory addressable?</a:t>
            </a:r>
          </a:p>
        </p:txBody>
      </p:sp>
      <p:pic>
        <p:nvPicPr>
          <p:cNvPr id="19" name="Picture 18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FB4C73D0-417B-7456-F503-475624865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44" y="4094346"/>
            <a:ext cx="7099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DFC494-25AB-E99C-B32B-C9ADF8018F4C}"/>
              </a:ext>
            </a:extLst>
          </p:cNvPr>
          <p:cNvSpPr/>
          <p:nvPr/>
        </p:nvSpPr>
        <p:spPr>
          <a:xfrm>
            <a:off x="8087655" y="504264"/>
            <a:ext cx="2097742" cy="58494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2309-D50E-124D-27BE-7989027EE127}"/>
              </a:ext>
            </a:extLst>
          </p:cNvPr>
          <p:cNvSpPr txBox="1"/>
          <p:nvPr/>
        </p:nvSpPr>
        <p:spPr>
          <a:xfrm>
            <a:off x="7183240" y="598486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CD6EA-F279-7AE6-53CF-FA300270C660}"/>
              </a:ext>
            </a:extLst>
          </p:cNvPr>
          <p:cNvSpPr txBox="1"/>
          <p:nvPr/>
        </p:nvSpPr>
        <p:spPr>
          <a:xfrm>
            <a:off x="7042248" y="17214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 ff ff ff ff ff ff 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587EEE-F2ED-28F1-07EC-6BCC8BDCDA86}"/>
              </a:ext>
            </a:extLst>
          </p:cNvPr>
          <p:cNvSpPr txBox="1"/>
          <p:nvPr/>
        </p:nvSpPr>
        <p:spPr>
          <a:xfrm>
            <a:off x="1681119" y="1108285"/>
            <a:ext cx="406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Where is the program stored?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928C79-2539-F0FC-4D36-4861C20E7E25}"/>
              </a:ext>
            </a:extLst>
          </p:cNvPr>
          <p:cNvSpPr/>
          <p:nvPr/>
        </p:nvSpPr>
        <p:spPr>
          <a:xfrm>
            <a:off x="8087655" y="4094345"/>
            <a:ext cx="2097742" cy="16072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 Code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FF4860-CA0A-A1BE-2DB7-05EE64CE2BC2}"/>
              </a:ext>
            </a:extLst>
          </p:cNvPr>
          <p:cNvSpPr/>
          <p:nvPr/>
        </p:nvSpPr>
        <p:spPr>
          <a:xfrm>
            <a:off x="4777288" y="4094344"/>
            <a:ext cx="2097742" cy="16072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85DC3-4F78-3D9C-A20E-4FE448C74A76}"/>
              </a:ext>
            </a:extLst>
          </p:cNvPr>
          <p:cNvSpPr txBox="1"/>
          <p:nvPr/>
        </p:nvSpPr>
        <p:spPr>
          <a:xfrm>
            <a:off x="2278301" y="2578990"/>
            <a:ext cx="3771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Von Neumann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491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" grpId="0" animBg="1"/>
      <p:bldP spid="2" grpId="1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DFC494-25AB-E99C-B32B-C9ADF8018F4C}"/>
              </a:ext>
            </a:extLst>
          </p:cNvPr>
          <p:cNvSpPr/>
          <p:nvPr/>
        </p:nvSpPr>
        <p:spPr>
          <a:xfrm>
            <a:off x="8087655" y="504264"/>
            <a:ext cx="2097742" cy="58494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92309-D50E-124D-27BE-7989027EE127}"/>
              </a:ext>
            </a:extLst>
          </p:cNvPr>
          <p:cNvSpPr txBox="1"/>
          <p:nvPr/>
        </p:nvSpPr>
        <p:spPr>
          <a:xfrm>
            <a:off x="7183240" y="598486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CD6EA-F279-7AE6-53CF-FA300270C660}"/>
              </a:ext>
            </a:extLst>
          </p:cNvPr>
          <p:cNvSpPr txBox="1"/>
          <p:nvPr/>
        </p:nvSpPr>
        <p:spPr>
          <a:xfrm>
            <a:off x="7042248" y="17214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0xff ff ff ff ff ff ff 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587EEE-F2ED-28F1-07EC-6BCC8BDCDA86}"/>
              </a:ext>
            </a:extLst>
          </p:cNvPr>
          <p:cNvSpPr txBox="1"/>
          <p:nvPr/>
        </p:nvSpPr>
        <p:spPr>
          <a:xfrm>
            <a:off x="1681119" y="1108285"/>
            <a:ext cx="4067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Where is the program stored?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FF4860-CA0A-A1BE-2DB7-05EE64CE2BC2}"/>
              </a:ext>
            </a:extLst>
          </p:cNvPr>
          <p:cNvSpPr/>
          <p:nvPr/>
        </p:nvSpPr>
        <p:spPr>
          <a:xfrm>
            <a:off x="4777288" y="4094344"/>
            <a:ext cx="2097742" cy="160720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Machine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85DC3-4F78-3D9C-A20E-4FE448C74A76}"/>
              </a:ext>
            </a:extLst>
          </p:cNvPr>
          <p:cNvSpPr txBox="1"/>
          <p:nvPr/>
        </p:nvSpPr>
        <p:spPr>
          <a:xfrm>
            <a:off x="2278301" y="2578990"/>
            <a:ext cx="2947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Harvard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0750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22339</TotalTime>
  <Words>1349</Words>
  <Application>Microsoft Macintosh PowerPoint</Application>
  <PresentationFormat>Widescreen</PresentationFormat>
  <Paragraphs>300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Aptos</vt:lpstr>
      <vt:lpstr>Aptos Display</vt:lpstr>
      <vt:lpstr>Arial</vt:lpstr>
      <vt:lpstr>Office Theme</vt:lpstr>
      <vt:lpstr>Programming Constructs</vt:lpstr>
      <vt:lpstr>Mindset &amp; Principles</vt:lpstr>
      <vt:lpstr>Basics</vt:lpstr>
      <vt:lpstr>PowerPoint Presentation</vt:lpstr>
      <vt:lpstr>Hardware Review</vt:lpstr>
      <vt:lpstr>All that ISA gives us</vt:lpstr>
      <vt:lpstr>PowerPoint Presentation</vt:lpstr>
      <vt:lpstr>PowerPoint Presentation</vt:lpstr>
      <vt:lpstr>PowerPoint Presentation</vt:lpstr>
      <vt:lpstr>Functions &amp; Variables</vt:lpstr>
      <vt:lpstr>PowerPoint Presentation</vt:lpstr>
      <vt:lpstr>PowerPoint Presentation</vt:lpstr>
      <vt:lpstr>PowerPoint Presentation</vt:lpstr>
      <vt:lpstr>PowerPoint Presentation</vt:lpstr>
      <vt:lpstr>Default Parameter Values</vt:lpstr>
      <vt:lpstr>PowerPoint Presentation</vt:lpstr>
      <vt:lpstr>Function Overloading</vt:lpstr>
      <vt:lpstr>PowerPoint Presentation</vt:lpstr>
      <vt:lpstr>Break</vt:lpstr>
      <vt:lpstr>Classes</vt:lpstr>
      <vt:lpstr>PowerPoint Presentation</vt:lpstr>
      <vt:lpstr>PowerPoint Presentation</vt:lpstr>
      <vt:lpstr>PowerPoint Presentation</vt:lpstr>
      <vt:lpstr>Polymorphism</vt:lpstr>
      <vt:lpstr>PowerPoint Presentation</vt:lpstr>
      <vt:lpstr>PowerPoint Presentation</vt:lpstr>
      <vt:lpstr>PowerPoint Presentation</vt:lpstr>
      <vt:lpstr>PowerPoint Presentation</vt:lpstr>
      <vt:lpstr>try / catch</vt:lpstr>
      <vt:lpstr>PowerPoint Presentation</vt:lpstr>
      <vt:lpstr>PowerPoint Presentation</vt:lpstr>
      <vt:lpstr>Dynamic Linking</vt:lpstr>
      <vt:lpstr>PowerPoint Presentation</vt:lpstr>
      <vt:lpstr>memlens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Constructs</dc:title>
  <dc:creator>Amod Malviya</dc:creator>
  <cp:lastModifiedBy>Amod Malviya</cp:lastModifiedBy>
  <cp:revision>295</cp:revision>
  <dcterms:created xsi:type="dcterms:W3CDTF">2024-03-03T09:52:03Z</dcterms:created>
  <dcterms:modified xsi:type="dcterms:W3CDTF">2024-04-01T04:13:34Z</dcterms:modified>
</cp:coreProperties>
</file>